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6" r:id="rId3"/>
    <p:sldId id="258" r:id="rId4"/>
    <p:sldId id="259" r:id="rId5"/>
    <p:sldId id="268" r:id="rId6"/>
    <p:sldId id="289" r:id="rId7"/>
    <p:sldId id="290" r:id="rId8"/>
    <p:sldId id="272" r:id="rId9"/>
    <p:sldId id="273" r:id="rId10"/>
    <p:sldId id="265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64" r:id="rId27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FF9600"/>
    <a:srgbClr val="777777"/>
    <a:srgbClr val="FFA52D"/>
    <a:srgbClr val="FF9504"/>
    <a:srgbClr val="FF9C19"/>
    <a:srgbClr val="D7AF7E"/>
    <a:srgbClr val="FFA329"/>
    <a:srgbClr val="FF9E1D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1" autoAdjust="0"/>
    <p:restoredTop sz="94424" autoAdjust="0"/>
  </p:normalViewPr>
  <p:slideViewPr>
    <p:cSldViewPr>
      <p:cViewPr>
        <p:scale>
          <a:sx n="90" d="100"/>
          <a:sy n="90" d="100"/>
        </p:scale>
        <p:origin x="-300" y="-90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2998A-2BC8-4F66-BDDD-EC2E5603C070}" type="datetimeFigureOut">
              <a:rPr lang="zh-CN" altLang="en-US" smtClean="0"/>
              <a:t>2009/8/18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B7995-5857-4248-AB67-D5F56B47E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65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8CA99-93AA-4A2B-B422-E3500CF27245}" type="datetimeFigureOut">
              <a:rPr lang="zh-CN" altLang="en-US" smtClean="0"/>
              <a:t>2009/8/18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059E4-5EE4-4D75-A261-4421B84AC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471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63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圆角矩形 9"/>
          <p:cNvSpPr/>
          <p:nvPr userDrawn="1"/>
        </p:nvSpPr>
        <p:spPr>
          <a:xfrm flipH="1">
            <a:off x="6084470" y="5445276"/>
            <a:ext cx="2016000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963" y="2112713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F8F8F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图形图像设计</a:t>
            </a:r>
            <a:endParaRPr lang="zh-CN" altLang="en-US" sz="8000" dirty="0">
              <a:solidFill>
                <a:srgbClr val="F8F8F8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138159" y="1365558"/>
            <a:ext cx="3960440" cy="468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kern="1200" dirty="0" err="1" smtClean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Coreldraw</a:t>
            </a:r>
            <a:r>
              <a:rPr lang="en-US" altLang="zh-CN" sz="4000" b="1" kern="1200" dirty="0" smtClean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 X7</a:t>
            </a:r>
            <a:endParaRPr lang="zh-CN" altLang="zh-CN" sz="4000" b="1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8" name="泪滴形 17"/>
          <p:cNvSpPr/>
          <p:nvPr userDrawn="1"/>
        </p:nvSpPr>
        <p:spPr>
          <a:xfrm>
            <a:off x="6798350" y="0"/>
            <a:ext cx="5400000" cy="5400000"/>
          </a:xfrm>
          <a:prstGeom prst="teardrop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角星 22"/>
          <p:cNvSpPr/>
          <p:nvPr userDrawn="1"/>
        </p:nvSpPr>
        <p:spPr>
          <a:xfrm>
            <a:off x="-155536" y="1577667"/>
            <a:ext cx="1276173" cy="1276173"/>
          </a:xfrm>
          <a:prstGeom prst="star6">
            <a:avLst>
              <a:gd name="adj" fmla="val 21176"/>
              <a:gd name="hf" fmla="val 115470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9"/>
          <p:cNvSpPr/>
          <p:nvPr userDrawn="1"/>
        </p:nvSpPr>
        <p:spPr>
          <a:xfrm>
            <a:off x="4082400" y="5445276"/>
            <a:ext cx="2016000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4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9.87654E-7 L 0.38333 9.87654E-7 " pathEditMode="relative" rAng="0" ptsTypes="AA">
                                      <p:cBhvr>
                                        <p:cTn id="16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6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33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17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46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4" grpId="0"/>
      <p:bldP spid="17" grpId="0"/>
      <p:bldP spid="23" grpId="0" animBg="1"/>
      <p:bldP spid="23" grpId="1" animBg="1"/>
      <p:bldP spid="23" grpId="2" animBg="1"/>
      <p:bldP spid="23" grpId="3" animBg="1"/>
      <p:bldP spid="2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4797152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5948" y="481953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5948" y="5900116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5921978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5355633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5948" y="535982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026" name="Picture 2" descr="F:\360云盘\02-个人资料\！PPT图片及版面资源\05-PPT精选插图\04-图标\1255659509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9175" y="621008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"/>
          <p:cNvSpPr txBox="1"/>
          <p:nvPr userDrawn="1"/>
        </p:nvSpPr>
        <p:spPr>
          <a:xfrm>
            <a:off x="1994719" y="3429000"/>
            <a:ext cx="8208912" cy="110799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 algn="ctr"/>
            <a:r>
              <a:rPr lang="zh-CN" altLang="en-US" sz="6600" b="1" dirty="0" smtClean="0">
                <a:solidFill>
                  <a:srgbClr val="FF9600"/>
                </a:solidFill>
                <a:effectLst/>
                <a:latin typeface="微软雅黑" pitchFamily="34" charset="-122"/>
                <a:ea typeface="微软雅黑" pitchFamily="34" charset="-122"/>
              </a:rPr>
              <a:t>感谢收看 请多指点</a:t>
            </a:r>
            <a:endParaRPr lang="zh-CN" altLang="en-US" sz="6600" b="1" dirty="0">
              <a:solidFill>
                <a:srgbClr val="FF96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4360" y="630888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www.1ppt.com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3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3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3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3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3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3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1" grpId="0"/>
      <p:bldP spid="35" grpId="0"/>
      <p:bldP spid="11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2"/>
          <p:cNvSpPr/>
          <p:nvPr userDrawn="1"/>
        </p:nvSpPr>
        <p:spPr>
          <a:xfrm>
            <a:off x="-11722" y="1412524"/>
            <a:ext cx="2988996" cy="1581922"/>
          </a:xfrm>
          <a:custGeom>
            <a:avLst/>
            <a:gdLst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11723 w 2988996"/>
              <a:gd name="connsiteY3" fmla="*/ 1002590 h 1581922"/>
              <a:gd name="connsiteX4" fmla="*/ 0 w 2988996"/>
              <a:gd name="connsiteY4" fmla="*/ 0 h 1581922"/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0 w 2988996"/>
              <a:gd name="connsiteY3" fmla="*/ 779851 h 1581922"/>
              <a:gd name="connsiteX4" fmla="*/ 0 w 2988996"/>
              <a:gd name="connsiteY4" fmla="*/ 0 h 1581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8996" h="1581922">
                <a:moveTo>
                  <a:pt x="0" y="0"/>
                </a:moveTo>
                <a:lnTo>
                  <a:pt x="2977274" y="1042696"/>
                </a:lnTo>
                <a:lnTo>
                  <a:pt x="2988996" y="1581922"/>
                </a:lnTo>
                <a:lnTo>
                  <a:pt x="0" y="77985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/>
              </a:gs>
              <a:gs pos="47000">
                <a:srgbClr val="FF9C19"/>
              </a:gs>
              <a:gs pos="100000">
                <a:srgbClr val="FFA52D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2964964" y="2972632"/>
            <a:ext cx="2127824" cy="504056"/>
          </a:xfrm>
          <a:prstGeom prst="homePlate">
            <a:avLst/>
          </a:prstGeom>
          <a:gradFill flip="none" rotWithShape="1">
            <a:gsLst>
              <a:gs pos="0">
                <a:srgbClr val="FF9300">
                  <a:lumMod val="72000"/>
                  <a:lumOff val="28000"/>
                </a:srgbClr>
              </a:gs>
              <a:gs pos="27000">
                <a:srgbClr val="FFA52D">
                  <a:lumMod val="45000"/>
                  <a:lumOff val="55000"/>
                </a:srgbClr>
              </a:gs>
              <a:gs pos="100000">
                <a:srgbClr val="FFA52D">
                  <a:lumMod val="45000"/>
                  <a:lumOff val="5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五边形 7"/>
          <p:cNvSpPr/>
          <p:nvPr userDrawn="1"/>
        </p:nvSpPr>
        <p:spPr>
          <a:xfrm>
            <a:off x="2964964" y="3980744"/>
            <a:ext cx="2127824" cy="504056"/>
          </a:xfrm>
          <a:prstGeom prst="homePlate">
            <a:avLst/>
          </a:prstGeom>
          <a:gradFill flip="none" rotWithShape="1">
            <a:gsLst>
              <a:gs pos="0">
                <a:srgbClr val="FF9300">
                  <a:lumMod val="72000"/>
                  <a:lumOff val="28000"/>
                </a:srgbClr>
              </a:gs>
              <a:gs pos="27000">
                <a:srgbClr val="FFA52D">
                  <a:lumMod val="45000"/>
                  <a:lumOff val="55000"/>
                </a:srgbClr>
              </a:gs>
              <a:gs pos="100000">
                <a:srgbClr val="FFA52D">
                  <a:lumMod val="45000"/>
                  <a:lumOff val="5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" name="矩形 2"/>
          <p:cNvSpPr/>
          <p:nvPr userDrawn="1"/>
        </p:nvSpPr>
        <p:spPr>
          <a:xfrm>
            <a:off x="-11722" y="3732396"/>
            <a:ext cx="2976686" cy="992748"/>
          </a:xfrm>
          <a:custGeom>
            <a:avLst/>
            <a:gdLst>
              <a:gd name="connsiteX0" fmla="*/ 0 w 2964963"/>
              <a:gd name="connsiteY0" fmla="*/ 0 h 895715"/>
              <a:gd name="connsiteX1" fmla="*/ 2941517 w 2964963"/>
              <a:gd name="connsiteY1" fmla="*/ 344767 h 895715"/>
              <a:gd name="connsiteX2" fmla="*/ 2964963 w 2964963"/>
              <a:gd name="connsiteY2" fmla="*/ 895715 h 895715"/>
              <a:gd name="connsiteX3" fmla="*/ 0 w 2964963"/>
              <a:gd name="connsiteY3" fmla="*/ 746565 h 895715"/>
              <a:gd name="connsiteX4" fmla="*/ 0 w 2964963"/>
              <a:gd name="connsiteY4" fmla="*/ 0 h 895715"/>
              <a:gd name="connsiteX0" fmla="*/ 11723 w 2976686"/>
              <a:gd name="connsiteY0" fmla="*/ 0 h 895715"/>
              <a:gd name="connsiteX1" fmla="*/ 2953240 w 2976686"/>
              <a:gd name="connsiteY1" fmla="*/ 344767 h 895715"/>
              <a:gd name="connsiteX2" fmla="*/ 2976686 w 2976686"/>
              <a:gd name="connsiteY2" fmla="*/ 895715 h 895715"/>
              <a:gd name="connsiteX3" fmla="*/ 0 w 2976686"/>
              <a:gd name="connsiteY3" fmla="*/ 887241 h 895715"/>
              <a:gd name="connsiteX4" fmla="*/ 11723 w 2976686"/>
              <a:gd name="connsiteY4" fmla="*/ 0 h 895715"/>
              <a:gd name="connsiteX0" fmla="*/ 11723 w 2976686"/>
              <a:gd name="connsiteY0" fmla="*/ 0 h 1016195"/>
              <a:gd name="connsiteX1" fmla="*/ 2953240 w 2976686"/>
              <a:gd name="connsiteY1" fmla="*/ 344767 h 1016195"/>
              <a:gd name="connsiteX2" fmla="*/ 2976686 w 2976686"/>
              <a:gd name="connsiteY2" fmla="*/ 895715 h 1016195"/>
              <a:gd name="connsiteX3" fmla="*/ 0 w 2976686"/>
              <a:gd name="connsiteY3" fmla="*/ 1016195 h 1016195"/>
              <a:gd name="connsiteX4" fmla="*/ 11723 w 2976686"/>
              <a:gd name="connsiteY4" fmla="*/ 0 h 1016195"/>
              <a:gd name="connsiteX0" fmla="*/ 0 w 2976686"/>
              <a:gd name="connsiteY0" fmla="*/ 0 h 898964"/>
              <a:gd name="connsiteX1" fmla="*/ 2953240 w 2976686"/>
              <a:gd name="connsiteY1" fmla="*/ 227536 h 898964"/>
              <a:gd name="connsiteX2" fmla="*/ 2976686 w 2976686"/>
              <a:gd name="connsiteY2" fmla="*/ 778484 h 898964"/>
              <a:gd name="connsiteX3" fmla="*/ 0 w 2976686"/>
              <a:gd name="connsiteY3" fmla="*/ 898964 h 898964"/>
              <a:gd name="connsiteX4" fmla="*/ 0 w 2976686"/>
              <a:gd name="connsiteY4" fmla="*/ 0 h 898964"/>
              <a:gd name="connsiteX0" fmla="*/ 0 w 2976686"/>
              <a:gd name="connsiteY0" fmla="*/ 0 h 992748"/>
              <a:gd name="connsiteX1" fmla="*/ 2953240 w 2976686"/>
              <a:gd name="connsiteY1" fmla="*/ 227536 h 992748"/>
              <a:gd name="connsiteX2" fmla="*/ 2976686 w 2976686"/>
              <a:gd name="connsiteY2" fmla="*/ 778484 h 992748"/>
              <a:gd name="connsiteX3" fmla="*/ 0 w 2976686"/>
              <a:gd name="connsiteY3" fmla="*/ 992748 h 992748"/>
              <a:gd name="connsiteX4" fmla="*/ 0 w 2976686"/>
              <a:gd name="connsiteY4" fmla="*/ 0 h 99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6" h="992748">
                <a:moveTo>
                  <a:pt x="0" y="0"/>
                </a:moveTo>
                <a:lnTo>
                  <a:pt x="2953240" y="227536"/>
                </a:lnTo>
                <a:lnTo>
                  <a:pt x="2976686" y="778484"/>
                </a:lnTo>
                <a:lnTo>
                  <a:pt x="0" y="9927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>
                  <a:lumMod val="40000"/>
                  <a:lumOff val="60000"/>
                </a:srgbClr>
              </a:gs>
              <a:gs pos="47000">
                <a:srgbClr val="FF9C19">
                  <a:lumMod val="45000"/>
                  <a:lumOff val="55000"/>
                </a:srgbClr>
              </a:gs>
              <a:gs pos="100000">
                <a:srgbClr val="FFA52D">
                  <a:lumMod val="50000"/>
                  <a:lumOff val="5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" name="矩形 2"/>
          <p:cNvSpPr/>
          <p:nvPr userDrawn="1"/>
        </p:nvSpPr>
        <p:spPr>
          <a:xfrm>
            <a:off x="1" y="2188757"/>
            <a:ext cx="2976687" cy="1312251"/>
          </a:xfrm>
          <a:custGeom>
            <a:avLst/>
            <a:gdLst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69898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664390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11282 h 1312251"/>
              <a:gd name="connsiteX4" fmla="*/ 0 w 2976687"/>
              <a:gd name="connsiteY4" fmla="*/ 0 h 131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312251">
                <a:moveTo>
                  <a:pt x="0" y="0"/>
                </a:moveTo>
                <a:lnTo>
                  <a:pt x="2953241" y="808196"/>
                </a:lnTo>
                <a:lnTo>
                  <a:pt x="2976687" y="1312251"/>
                </a:lnTo>
                <a:lnTo>
                  <a:pt x="0" y="71128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>
                  <a:lumMod val="40000"/>
                  <a:lumOff val="60000"/>
                </a:srgbClr>
              </a:gs>
              <a:gs pos="47000">
                <a:srgbClr val="FF9C19">
                  <a:lumMod val="45000"/>
                  <a:lumOff val="55000"/>
                </a:srgbClr>
              </a:gs>
              <a:gs pos="100000">
                <a:srgbClr val="FFA52D">
                  <a:lumMod val="50000"/>
                  <a:lumOff val="5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矩形 2"/>
          <p:cNvSpPr/>
          <p:nvPr userDrawn="1"/>
        </p:nvSpPr>
        <p:spPr>
          <a:xfrm>
            <a:off x="-11724" y="2878159"/>
            <a:ext cx="2976687" cy="1112800"/>
          </a:xfrm>
          <a:custGeom>
            <a:avLst/>
            <a:gdLst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781870 h 1159692"/>
              <a:gd name="connsiteX4" fmla="*/ 0 w 2976687"/>
              <a:gd name="connsiteY4" fmla="*/ 0 h 1159692"/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899100 h 1159692"/>
              <a:gd name="connsiteX4" fmla="*/ 0 w 2976687"/>
              <a:gd name="connsiteY4" fmla="*/ 0 h 1159692"/>
              <a:gd name="connsiteX0" fmla="*/ 0 w 2976687"/>
              <a:gd name="connsiteY0" fmla="*/ 0 h 1112800"/>
              <a:gd name="connsiteX1" fmla="*/ 2976687 w 2976687"/>
              <a:gd name="connsiteY1" fmla="*/ 585296 h 1112800"/>
              <a:gd name="connsiteX2" fmla="*/ 2964963 w 2976687"/>
              <a:gd name="connsiteY2" fmla="*/ 1112800 h 1112800"/>
              <a:gd name="connsiteX3" fmla="*/ 11723 w 2976687"/>
              <a:gd name="connsiteY3" fmla="*/ 852208 h 1112800"/>
              <a:gd name="connsiteX4" fmla="*/ 0 w 2976687"/>
              <a:gd name="connsiteY4" fmla="*/ 0 h 11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112800">
                <a:moveTo>
                  <a:pt x="0" y="0"/>
                </a:moveTo>
                <a:lnTo>
                  <a:pt x="2976687" y="585296"/>
                </a:lnTo>
                <a:lnTo>
                  <a:pt x="2964963" y="1112800"/>
                </a:lnTo>
                <a:cubicBezTo>
                  <a:pt x="1980550" y="975136"/>
                  <a:pt x="996136" y="989872"/>
                  <a:pt x="11723" y="852208"/>
                </a:cubicBezTo>
                <a:cubicBezTo>
                  <a:pt x="11723" y="626754"/>
                  <a:pt x="0" y="225454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9300"/>
              </a:gs>
              <a:gs pos="47000">
                <a:srgbClr val="FF9C19"/>
              </a:gs>
              <a:gs pos="100000">
                <a:srgbClr val="FFA52D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8" name="五边形 17"/>
          <p:cNvSpPr/>
          <p:nvPr userDrawn="1"/>
        </p:nvSpPr>
        <p:spPr>
          <a:xfrm>
            <a:off x="2964964" y="2468576"/>
            <a:ext cx="2543140" cy="504056"/>
          </a:xfrm>
          <a:prstGeom prst="homePlate">
            <a:avLst/>
          </a:prstGeom>
          <a:gradFill flip="none" rotWithShape="1">
            <a:gsLst>
              <a:gs pos="0">
                <a:srgbClr val="FF9300"/>
              </a:gs>
              <a:gs pos="20000">
                <a:srgbClr val="FF9C19"/>
              </a:gs>
              <a:gs pos="100000">
                <a:srgbClr val="FFA52D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0" name="五边形 19"/>
          <p:cNvSpPr/>
          <p:nvPr userDrawn="1"/>
        </p:nvSpPr>
        <p:spPr>
          <a:xfrm>
            <a:off x="2964964" y="3476688"/>
            <a:ext cx="2543140" cy="504056"/>
          </a:xfrm>
          <a:prstGeom prst="homePlate">
            <a:avLst/>
          </a:prstGeom>
          <a:gradFill flip="none" rotWithShape="1">
            <a:gsLst>
              <a:gs pos="0">
                <a:srgbClr val="FF9300"/>
              </a:gs>
              <a:gs pos="20000">
                <a:srgbClr val="FF9C19"/>
              </a:gs>
              <a:gs pos="100000">
                <a:srgbClr val="FFA52D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4" name="矩形 23"/>
          <p:cNvSpPr/>
          <p:nvPr userDrawn="1"/>
        </p:nvSpPr>
        <p:spPr>
          <a:xfrm rot="5400000">
            <a:off x="-207640" y="3648244"/>
            <a:ext cx="6336000" cy="36000"/>
          </a:xfrm>
          <a:prstGeom prst="rect">
            <a:avLst/>
          </a:prstGeom>
          <a:gradFill>
            <a:gsLst>
              <a:gs pos="49628">
                <a:srgbClr val="FF9504"/>
              </a:gs>
              <a:gs pos="2000">
                <a:sysClr val="window" lastClr="FFFFFF">
                  <a:alpha val="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五边形 25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5" name="TextBox 15"/>
          <p:cNvSpPr txBox="1"/>
          <p:nvPr userDrawn="1"/>
        </p:nvSpPr>
        <p:spPr>
          <a:xfrm>
            <a:off x="11379831" y="6032823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椭圆 26"/>
          <p:cNvSpPr/>
          <p:nvPr userDrawn="1"/>
        </p:nvSpPr>
        <p:spPr>
          <a:xfrm>
            <a:off x="9987607" y="188640"/>
            <a:ext cx="1944216" cy="1944216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 userDrawn="1"/>
        </p:nvSpPr>
        <p:spPr>
          <a:xfrm>
            <a:off x="9987607" y="188640"/>
            <a:ext cx="1944216" cy="1944216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379831" y="6032823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92696"/>
            <a:ext cx="12198350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98575" y="692696"/>
            <a:ext cx="936104" cy="72008"/>
          </a:xfrm>
          <a:prstGeom prst="rect">
            <a:avLst/>
          </a:prstGeom>
          <a:solidFill>
            <a:srgbClr val="FF96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 userDrawn="1"/>
        </p:nvSpPr>
        <p:spPr>
          <a:xfrm>
            <a:off x="9321603" y="224696"/>
            <a:ext cx="1260000" cy="468000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图形运用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 userDrawn="1"/>
        </p:nvSpPr>
        <p:spPr>
          <a:xfrm>
            <a:off x="10527807" y="224696"/>
            <a:ext cx="1260000" cy="468000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872728"/>
            <a:ext cx="12198350" cy="1440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角圆角矩形 8"/>
          <p:cNvSpPr/>
          <p:nvPr userDrawn="1"/>
        </p:nvSpPr>
        <p:spPr>
          <a:xfrm>
            <a:off x="8115399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布局之美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788618" y="872728"/>
            <a:ext cx="612000" cy="144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4"/>
          <p:cNvSpPr>
            <a:spLocks noChangeAspect="1"/>
          </p:cNvSpPr>
          <p:nvPr userDrawn="1"/>
        </p:nvSpPr>
        <p:spPr bwMode="auto">
          <a:xfrm>
            <a:off x="813034" y="116632"/>
            <a:ext cx="563168" cy="720000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698575" y="207610"/>
            <a:ext cx="792087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fld id="{2EEF1883-7A0E-4F66-9932-E581691AD397}" type="slidenum">
              <a:rPr lang="zh-CN" altLang="en-US" sz="18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pPr algn="ctr">
                <a:defRPr/>
              </a:pPr>
              <a:t>‹#›</a:t>
            </a:fld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</a:p>
        </p:txBody>
      </p:sp>
      <p:sp>
        <p:nvSpPr>
          <p:cNvPr id="20" name="对角圆角矩形 19"/>
          <p:cNvSpPr/>
          <p:nvPr userDrawn="1"/>
        </p:nvSpPr>
        <p:spPr>
          <a:xfrm>
            <a:off x="9321603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图形运用</a:t>
            </a:r>
          </a:p>
        </p:txBody>
      </p:sp>
      <p:sp>
        <p:nvSpPr>
          <p:cNvPr id="21" name="对角圆角矩形 20"/>
          <p:cNvSpPr/>
          <p:nvPr userDrawn="1"/>
        </p:nvSpPr>
        <p:spPr>
          <a:xfrm>
            <a:off x="10527807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具体设计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5" Type="http://schemas.openxmlformats.org/officeDocument/2006/relationships/image" Target="../media/image106.png"/><Relationship Id="rId10" Type="http://schemas.openxmlformats.org/officeDocument/2006/relationships/image" Target="../media/image111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Relationship Id="rId14" Type="http://schemas.openxmlformats.org/officeDocument/2006/relationships/image" Target="../media/image11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12" Type="http://schemas.openxmlformats.org/officeDocument/2006/relationships/image" Target="../media/image1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5" Type="http://schemas.openxmlformats.org/officeDocument/2006/relationships/image" Target="../media/image118.png"/><Relationship Id="rId10" Type="http://schemas.openxmlformats.org/officeDocument/2006/relationships/image" Target="../media/image123.png"/><Relationship Id="rId4" Type="http://schemas.openxmlformats.org/officeDocument/2006/relationships/image" Target="../media/image117.png"/><Relationship Id="rId9" Type="http://schemas.openxmlformats.org/officeDocument/2006/relationships/image" Target="../media/image1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08300" y="15214"/>
            <a:ext cx="1462260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</a:rPr>
              <a:t>PPT</a:t>
            </a:r>
            <a:r>
              <a:rPr lang="zh-CN" altLang="en-US" sz="600" dirty="0">
                <a:solidFill>
                  <a:schemeClr val="bg1"/>
                </a:solidFill>
              </a:rPr>
              <a:t>模板下载：</a:t>
            </a:r>
            <a:r>
              <a:rPr lang="en-US" altLang="zh-CN" sz="600" dirty="0">
                <a:solidFill>
                  <a:schemeClr val="bg1"/>
                </a:solidFill>
              </a:rPr>
              <a:t>www.1ppt.com/moban/ </a:t>
            </a:r>
            <a:endParaRPr lang="zh-CN" altLang="en-US" sz="7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6967" y="5714092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9300"/>
                </a:solidFill>
                <a:latin typeface="黑体" pitchFamily="49" charset="-122"/>
                <a:ea typeface="黑体" pitchFamily="49" charset="-122"/>
              </a:rPr>
              <a:t>第五章排列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和组合对象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379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3" idx="6"/>
          </p:cNvCxnSpPr>
          <p:nvPr/>
        </p:nvCxnSpPr>
        <p:spPr>
          <a:xfrm>
            <a:off x="3650903" y="301662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850703" y="211652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燕尾形 3"/>
          <p:cNvSpPr/>
          <p:nvPr/>
        </p:nvSpPr>
        <p:spPr>
          <a:xfrm>
            <a:off x="2354803" y="249462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2931" y="2272150"/>
            <a:ext cx="4931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第二节 制作热气球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69234" y="319766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8" name="矩形 7"/>
          <p:cNvSpPr/>
          <p:nvPr/>
        </p:nvSpPr>
        <p:spPr>
          <a:xfrm>
            <a:off x="4569234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</a:p>
        </p:txBody>
      </p:sp>
      <p:sp>
        <p:nvSpPr>
          <p:cNvPr id="9" name="矩形 8"/>
          <p:cNvSpPr/>
          <p:nvPr/>
        </p:nvSpPr>
        <p:spPr>
          <a:xfrm>
            <a:off x="4569233" y="3974628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10" name="矩形 9"/>
          <p:cNvSpPr/>
          <p:nvPr/>
        </p:nvSpPr>
        <p:spPr>
          <a:xfrm>
            <a:off x="10203631" y="680717"/>
            <a:ext cx="15841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chemeClr val="bg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五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b="1" dirty="0" smtClean="0"/>
              <a:t>排列和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组合对象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04347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1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0647" y="1484784"/>
            <a:ext cx="9023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        </a:t>
            </a:r>
            <a:r>
              <a:rPr lang="zh-CN" altLang="en-US" dirty="0" smtClean="0"/>
              <a:t>一、</a:t>
            </a:r>
            <a:r>
              <a:rPr lang="en-US" altLang="zh-CN" dirty="0"/>
              <a:t> </a:t>
            </a:r>
            <a:r>
              <a:rPr lang="zh-CN" altLang="en-US" dirty="0" smtClean="0"/>
              <a:t>任务分析</a:t>
            </a:r>
            <a:endParaRPr lang="en-US" altLang="zh-CN" dirty="0" smtClean="0"/>
          </a:p>
          <a:p>
            <a:r>
              <a:rPr lang="zh-CN" altLang="zh-CN" dirty="0"/>
              <a:t>关于“热气球”的制作，可以从以下几个方面着手进行</a:t>
            </a:r>
            <a:r>
              <a:rPr lang="zh-CN" altLang="zh-CN" dirty="0" smtClean="0"/>
              <a:t>分析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5840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1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07487" y="235680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538214" y="338882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3662" y="1040465"/>
            <a:ext cx="185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</a:t>
            </a:r>
            <a:r>
              <a:rPr lang="zh-CN" altLang="en-US" dirty="0" smtClean="0"/>
              <a:t>二、</a:t>
            </a:r>
            <a:r>
              <a:rPr lang="en-US" altLang="zh-CN" dirty="0" smtClean="0"/>
              <a:t> </a:t>
            </a:r>
            <a:r>
              <a:rPr lang="zh-CN" altLang="en-US" dirty="0"/>
              <a:t>知识</a:t>
            </a:r>
            <a:r>
              <a:rPr lang="zh-CN" altLang="en-US" dirty="0" smtClean="0"/>
              <a:t>储备</a:t>
            </a:r>
            <a:r>
              <a:rPr lang="en-US" altLang="zh-CN" dirty="0" smtClean="0"/>
              <a:t>(1)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51503" y="287070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4130" y="1409797"/>
            <a:ext cx="6098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</a:rPr>
              <a:t>“刻刀工具”</a:t>
            </a:r>
            <a:r>
              <a:rPr lang="en-US" altLang="zh-CN" sz="1400" dirty="0" smtClean="0"/>
              <a:t> </a:t>
            </a:r>
            <a:r>
              <a:rPr lang="zh-CN" altLang="zh-CN" sz="1400" dirty="0" smtClean="0"/>
              <a:t>位于左侧工具栏，可以将对象边缘沿直线、曲线拆分为两</a:t>
            </a:r>
            <a:endParaRPr lang="en-US" altLang="zh-CN" sz="1400" dirty="0" smtClean="0"/>
          </a:p>
          <a:p>
            <a:r>
              <a:rPr lang="en-US" altLang="zh-CN" sz="1400" dirty="0" smtClean="0"/>
              <a:t>                                     </a:t>
            </a:r>
            <a:r>
              <a:rPr lang="zh-CN" altLang="zh-CN" sz="1400" dirty="0" smtClean="0"/>
              <a:t>个</a:t>
            </a:r>
            <a:r>
              <a:rPr lang="zh-CN" altLang="zh-CN" sz="1400" dirty="0"/>
              <a:t>独立的对象。如图</a:t>
            </a:r>
            <a:r>
              <a:rPr lang="en-US" altLang="zh-CN" sz="1400" dirty="0"/>
              <a:t>5-28</a:t>
            </a:r>
            <a:r>
              <a:rPr lang="zh-CN" altLang="zh-CN" sz="1400" dirty="0"/>
              <a:t>所示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画布 252"/>
          <p:cNvGrpSpPr>
            <a:grpSpLocks noChangeAspect="1"/>
          </p:cNvGrpSpPr>
          <p:nvPr/>
        </p:nvGrpSpPr>
        <p:grpSpPr bwMode="auto">
          <a:xfrm>
            <a:off x="7066344" y="1329208"/>
            <a:ext cx="4059972" cy="3511447"/>
            <a:chOff x="-898" y="3716"/>
            <a:chExt cx="10459" cy="9043"/>
          </a:xfrm>
        </p:grpSpPr>
        <p:sp>
          <p:nvSpPr>
            <p:cNvPr id="17" name="AutoShape 4"/>
            <p:cNvSpPr>
              <a:spLocks noRot="1" noChangeAspect="1" noChangeArrowheads="1" noTextEdit="1"/>
            </p:cNvSpPr>
            <p:nvPr/>
          </p:nvSpPr>
          <p:spPr bwMode="auto">
            <a:xfrm>
              <a:off x="2361" y="10978"/>
              <a:ext cx="7200" cy="17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文本框 254"/>
            <p:cNvSpPr txBox="1">
              <a:spLocks noChangeArrowheads="1"/>
            </p:cNvSpPr>
            <p:nvPr/>
          </p:nvSpPr>
          <p:spPr bwMode="auto">
            <a:xfrm>
              <a:off x="-898" y="6398"/>
              <a:ext cx="4071" cy="4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5-28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4098" name="图片 589" descr="116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38" y="3716"/>
              <a:ext cx="3860" cy="2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TextBox 20"/>
          <p:cNvSpPr txBox="1"/>
          <p:nvPr/>
        </p:nvSpPr>
        <p:spPr>
          <a:xfrm>
            <a:off x="866804" y="2204864"/>
            <a:ext cx="6617517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直线拆分位图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导入一张位图，单击左侧工具栏中“刻刀工具”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，当光标变成刻刀形状时</a:t>
            </a:r>
            <a:r>
              <a:rPr lang="en-US" altLang="zh-CN" sz="1400" dirty="0"/>
              <a:t> 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移动</a:t>
            </a:r>
            <a:r>
              <a:rPr lang="zh-CN" altLang="zh-CN" sz="1400" dirty="0"/>
              <a:t>到对象的轮廓线上刻刀形状会变成竖直形状，单击鼠标左键，如图</a:t>
            </a:r>
            <a:r>
              <a:rPr lang="en-US" altLang="zh-CN" sz="1400" dirty="0"/>
              <a:t>5-29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再</a:t>
            </a:r>
            <a:r>
              <a:rPr lang="zh-CN" altLang="zh-CN" sz="1400" dirty="0"/>
              <a:t>将光标移动到另一边，这时会有一条实线进行预览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单击左键确认，绘制的切割线变为轮廓属性，如图</a:t>
            </a:r>
            <a:r>
              <a:rPr lang="en-US" altLang="zh-CN" sz="1400" dirty="0"/>
              <a:t>5-30</a:t>
            </a:r>
            <a:r>
              <a:rPr lang="zh-CN" altLang="zh-CN" sz="1400" dirty="0"/>
              <a:t>所示，拆分的对象变成</a:t>
            </a:r>
            <a:r>
              <a:rPr lang="zh-CN" altLang="zh-CN" sz="1400" dirty="0" smtClean="0"/>
              <a:t>两</a:t>
            </a:r>
            <a:endParaRPr lang="en-US" altLang="zh-CN" sz="1400" dirty="0" smtClean="0"/>
          </a:p>
          <a:p>
            <a:r>
              <a:rPr lang="zh-CN" altLang="zh-CN" sz="1400" dirty="0" smtClean="0"/>
              <a:t>个</a:t>
            </a:r>
            <a:r>
              <a:rPr lang="zh-CN" altLang="zh-CN" sz="1400" dirty="0"/>
              <a:t>独立的对象，可以分别移动。如图</a:t>
            </a:r>
            <a:r>
              <a:rPr lang="en-US" altLang="zh-CN" sz="1400" dirty="0"/>
              <a:t>5-31</a:t>
            </a:r>
            <a:r>
              <a:rPr lang="zh-CN" altLang="zh-CN" sz="1400" dirty="0"/>
              <a:t>所示</a:t>
            </a:r>
            <a:r>
              <a:rPr lang="en-US" altLang="zh-CN" sz="1400" dirty="0"/>
              <a:t> </a:t>
            </a:r>
            <a:endParaRPr lang="zh-CN" altLang="zh-CN" sz="1400" dirty="0"/>
          </a:p>
          <a:p>
            <a:r>
              <a:rPr lang="en-US" altLang="zh-CN" sz="1400" dirty="0"/>
              <a:t> </a:t>
            </a:r>
            <a:endParaRPr lang="zh-CN" altLang="zh-CN" sz="1400" dirty="0"/>
          </a:p>
          <a:p>
            <a:endParaRPr lang="zh-CN" alt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878074" y="3789040"/>
            <a:ext cx="5899372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曲线拆分位图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选中对象，单击左侧工具栏中“刻刀工具”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，当光标变成刻刀形状</a:t>
            </a:r>
            <a:r>
              <a:rPr lang="zh-CN" altLang="zh-CN" sz="1400" dirty="0" smtClean="0"/>
              <a:t>时</a:t>
            </a:r>
            <a:endParaRPr lang="en-US" altLang="zh-CN" sz="1400" dirty="0" smtClean="0"/>
          </a:p>
          <a:p>
            <a:r>
              <a:rPr lang="en-US" altLang="zh-CN" sz="1400" dirty="0" smtClean="0"/>
              <a:t> </a:t>
            </a:r>
            <a:r>
              <a:rPr lang="zh-CN" altLang="zh-CN" sz="1400" dirty="0"/>
              <a:t>，移动到对象的轮廓线上按住鼠标左键进行绘制曲线，如图</a:t>
            </a:r>
            <a:r>
              <a:rPr lang="en-US" altLang="zh-CN" sz="1400" dirty="0"/>
              <a:t>5-32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预</a:t>
            </a:r>
            <a:r>
              <a:rPr lang="zh-CN" altLang="zh-CN" sz="1400" dirty="0"/>
              <a:t>览绘制的实线进行调节，如图</a:t>
            </a:r>
            <a:r>
              <a:rPr lang="en-US" altLang="zh-CN" sz="1400" dirty="0"/>
              <a:t>5-33</a:t>
            </a:r>
            <a:r>
              <a:rPr lang="zh-CN" altLang="zh-CN" sz="1400" dirty="0"/>
              <a:t>所示，如果切割失误可以按住</a:t>
            </a:r>
            <a:r>
              <a:rPr lang="zh-CN" altLang="zh-CN" sz="1400" dirty="0" smtClean="0"/>
              <a:t>快捷键</a:t>
            </a:r>
            <a:endParaRPr lang="en-US" altLang="zh-CN" sz="1400" dirty="0" smtClean="0"/>
          </a:p>
          <a:p>
            <a:r>
              <a:rPr lang="zh-CN" altLang="zh-CN" sz="1400" dirty="0" smtClean="0"/>
              <a:t>“</a:t>
            </a:r>
            <a:r>
              <a:rPr lang="en-US" altLang="zh-CN" sz="1400" dirty="0" err="1"/>
              <a:t>Ctrl+Z</a:t>
            </a:r>
            <a:r>
              <a:rPr lang="zh-CN" altLang="zh-CN" sz="1400" dirty="0"/>
              <a:t>”进行撤销重新绘制。</a:t>
            </a:r>
            <a:r>
              <a:rPr lang="en-US" altLang="zh-CN" sz="1400" dirty="0"/>
              <a:t>   </a:t>
            </a:r>
            <a:endParaRPr lang="en-US" altLang="zh-CN" sz="1400" dirty="0" smtClean="0"/>
          </a:p>
          <a:p>
            <a:r>
              <a:rPr lang="zh-CN" altLang="zh-CN" sz="1400" dirty="0"/>
              <a:t>曲线绘制到边线后，会吸附成轮廓线，如图</a:t>
            </a:r>
            <a:r>
              <a:rPr lang="en-US" altLang="zh-CN" sz="1400" dirty="0"/>
              <a:t>5-34</a:t>
            </a:r>
            <a:r>
              <a:rPr lang="zh-CN" altLang="zh-CN" sz="1400" dirty="0"/>
              <a:t>所示，拆分的对象变成</a:t>
            </a:r>
            <a:r>
              <a:rPr lang="zh-CN" altLang="zh-CN" sz="1400" dirty="0" smtClean="0"/>
              <a:t>两</a:t>
            </a:r>
            <a:endParaRPr lang="en-US" altLang="zh-CN" sz="1400" dirty="0" smtClean="0"/>
          </a:p>
          <a:p>
            <a:r>
              <a:rPr lang="zh-CN" altLang="zh-CN" sz="1400" dirty="0" smtClean="0"/>
              <a:t>个</a:t>
            </a:r>
            <a:r>
              <a:rPr lang="zh-CN" altLang="zh-CN" sz="1400" dirty="0"/>
              <a:t>独立的对象，可以分别移动，如图</a:t>
            </a:r>
            <a:r>
              <a:rPr lang="en-US" altLang="zh-CN" sz="1400" dirty="0"/>
              <a:t>5-35</a:t>
            </a:r>
            <a:r>
              <a:rPr lang="zh-CN" altLang="zh-CN" sz="1400" dirty="0"/>
              <a:t>所示</a:t>
            </a:r>
          </a:p>
          <a:p>
            <a:r>
              <a:rPr lang="en-US" altLang="zh-CN" sz="1400" dirty="0"/>
              <a:t> </a:t>
            </a:r>
            <a:r>
              <a:rPr lang="en-US" altLang="zh-CN" sz="1400" dirty="0" smtClean="0"/>
              <a:t> </a:t>
            </a:r>
            <a:endParaRPr lang="zh-CN" altLang="zh-CN" sz="1400" dirty="0"/>
          </a:p>
          <a:p>
            <a:r>
              <a:rPr lang="en-US" altLang="zh-CN" sz="1400" dirty="0"/>
              <a:t> </a:t>
            </a:r>
            <a:endParaRPr lang="zh-CN" altLang="en-US" sz="1400" dirty="0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972" y="1109577"/>
            <a:ext cx="2200275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70" y="2527130"/>
            <a:ext cx="5024694" cy="188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981" y="4293096"/>
            <a:ext cx="52768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329" y="5283696"/>
            <a:ext cx="4107836" cy="154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354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1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07487" y="235680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3662" y="1040465"/>
            <a:ext cx="185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05574" y="321895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61738" y="1024979"/>
            <a:ext cx="62279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直线拆分位图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选中对象，选中后单击左侧工具栏中“刻刀工具”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，当光标变成</a:t>
            </a:r>
            <a:r>
              <a:rPr lang="zh-CN" altLang="zh-CN" sz="1400" dirty="0" smtClean="0"/>
              <a:t>刻</a:t>
            </a:r>
            <a:endParaRPr lang="en-US" altLang="zh-CN" sz="1400" dirty="0" smtClean="0"/>
          </a:p>
          <a:p>
            <a:r>
              <a:rPr lang="zh-CN" altLang="zh-CN" sz="1400" dirty="0" smtClean="0"/>
              <a:t>刀</a:t>
            </a:r>
            <a:r>
              <a:rPr lang="zh-CN" altLang="zh-CN" sz="1400" dirty="0"/>
              <a:t>形状时</a:t>
            </a:r>
            <a:r>
              <a:rPr lang="en-US" altLang="zh-CN" sz="1400" dirty="0"/>
              <a:t> </a:t>
            </a:r>
            <a:r>
              <a:rPr lang="zh-CN" altLang="zh-CN" sz="1400" dirty="0"/>
              <a:t>如图</a:t>
            </a:r>
            <a:r>
              <a:rPr lang="en-US" altLang="zh-CN" sz="1400" dirty="0"/>
              <a:t>5-36</a:t>
            </a:r>
            <a:r>
              <a:rPr lang="zh-CN" altLang="zh-CN" sz="1400" dirty="0"/>
              <a:t>所</a:t>
            </a:r>
            <a:r>
              <a:rPr lang="zh-CN" altLang="zh-CN" sz="1400" dirty="0" smtClean="0"/>
              <a:t>示</a:t>
            </a:r>
            <a:r>
              <a:rPr lang="zh-CN" altLang="en-US" sz="1400" dirty="0" smtClean="0"/>
              <a:t>。</a:t>
            </a:r>
            <a:r>
              <a:rPr lang="zh-CN" altLang="zh-CN" sz="1400" dirty="0"/>
              <a:t>在位图边框位置开始绘制直线切割线，如</a:t>
            </a:r>
            <a:r>
              <a:rPr lang="zh-CN" altLang="zh-CN" sz="1400" dirty="0" smtClean="0"/>
              <a:t>图</a:t>
            </a:r>
            <a:endParaRPr lang="en-US" altLang="zh-CN" sz="1400" dirty="0" smtClean="0"/>
          </a:p>
          <a:p>
            <a:r>
              <a:rPr lang="en-US" altLang="zh-CN" sz="1400" dirty="0" smtClean="0"/>
              <a:t>5-37</a:t>
            </a:r>
            <a:r>
              <a:rPr lang="zh-CN" altLang="zh-CN" sz="1400" dirty="0"/>
              <a:t>所示，拆分的对象变成两个独立的对象，可以分别移动，如图</a:t>
            </a:r>
            <a:r>
              <a:rPr lang="en-US" altLang="zh-CN" sz="1400" dirty="0"/>
              <a:t>5-38</a:t>
            </a:r>
            <a:r>
              <a:rPr lang="zh-CN" altLang="zh-CN" sz="1400" dirty="0"/>
              <a:t>所</a:t>
            </a:r>
            <a:r>
              <a:rPr lang="zh-CN" altLang="zh-CN" sz="1400" dirty="0" smtClean="0"/>
              <a:t>示</a:t>
            </a:r>
            <a:r>
              <a:rPr lang="zh-CN" altLang="en-US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在位图边框位置开始绘制曲线切割线，如图</a:t>
            </a:r>
            <a:r>
              <a:rPr lang="en-US" altLang="zh-CN" sz="1400" dirty="0"/>
              <a:t>5-39</a:t>
            </a:r>
            <a:r>
              <a:rPr lang="zh-CN" altLang="zh-CN" sz="1400" dirty="0"/>
              <a:t>所示，拆分的对象变成两</a:t>
            </a:r>
            <a:r>
              <a:rPr lang="zh-CN" altLang="zh-CN" sz="1400" dirty="0" smtClean="0"/>
              <a:t>个</a:t>
            </a:r>
            <a:endParaRPr lang="en-US" altLang="zh-CN" sz="1400" dirty="0" smtClean="0"/>
          </a:p>
          <a:p>
            <a:r>
              <a:rPr lang="zh-CN" altLang="zh-CN" sz="1400" dirty="0" smtClean="0"/>
              <a:t>独立的</a:t>
            </a:r>
            <a:r>
              <a:rPr lang="zh-CN" altLang="zh-CN" sz="1400" dirty="0"/>
              <a:t>对象，可以分别移动，如图</a:t>
            </a:r>
            <a:r>
              <a:rPr lang="en-US" altLang="zh-CN" sz="1400" dirty="0"/>
              <a:t>5-40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，</a:t>
            </a:r>
            <a:endParaRPr lang="zh-CN" altLang="zh-CN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698575" y="2636912"/>
            <a:ext cx="6492483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“刻刀工具”属性栏选项介绍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保留为一个对象</a:t>
            </a:r>
            <a:r>
              <a:rPr lang="en-US" altLang="zh-CN" sz="1400" dirty="0"/>
              <a:t> </a:t>
            </a:r>
            <a:r>
              <a:rPr lang="zh-CN" altLang="zh-CN" sz="1400" dirty="0"/>
              <a:t>：将对象拆分为两个子路径，</a:t>
            </a:r>
            <a:r>
              <a:rPr lang="zh-CN" altLang="zh-CN" sz="1400" dirty="0" smtClean="0"/>
              <a:t>并且</a:t>
            </a:r>
            <a:endParaRPr lang="en-US" altLang="zh-CN" sz="1400" dirty="0" smtClean="0"/>
          </a:p>
          <a:p>
            <a:r>
              <a:rPr lang="zh-CN" altLang="zh-CN" sz="1400" dirty="0" smtClean="0"/>
              <a:t>不是</a:t>
            </a:r>
            <a:r>
              <a:rPr lang="zh-CN" altLang="zh-CN" sz="1400" dirty="0"/>
              <a:t>两个独立的对象，激活后不能进行分别移动，如图</a:t>
            </a:r>
            <a:r>
              <a:rPr lang="en-US" altLang="zh-CN" sz="1400" dirty="0" smtClean="0"/>
              <a:t>5-41</a:t>
            </a:r>
          </a:p>
          <a:p>
            <a:r>
              <a:rPr lang="zh-CN" altLang="zh-CN" sz="1400" dirty="0" smtClean="0"/>
              <a:t>所</a:t>
            </a:r>
            <a:r>
              <a:rPr lang="zh-CN" altLang="zh-CN" sz="1400" dirty="0"/>
              <a:t>示，双击可以进行整体编辑节点</a:t>
            </a:r>
            <a:r>
              <a:rPr lang="zh-CN" altLang="zh-CN" sz="1400" dirty="0" smtClean="0"/>
              <a:t>。</a:t>
            </a:r>
            <a:r>
              <a:rPr lang="zh-CN" altLang="zh-CN" sz="1400" dirty="0"/>
              <a:t>切割时自动闭合</a:t>
            </a:r>
            <a:r>
              <a:rPr lang="en-US" altLang="zh-CN" sz="1400" dirty="0"/>
              <a:t> </a:t>
            </a:r>
            <a:r>
              <a:rPr lang="zh-CN" altLang="zh-CN" sz="1400" dirty="0"/>
              <a:t>：激活后在分割时自动</a:t>
            </a:r>
            <a:r>
              <a:rPr lang="zh-CN" altLang="zh-CN" sz="1400" dirty="0" smtClean="0"/>
              <a:t>闭</a:t>
            </a:r>
            <a:endParaRPr lang="en-US" altLang="zh-CN" sz="1400" dirty="0" smtClean="0"/>
          </a:p>
          <a:p>
            <a:r>
              <a:rPr lang="zh-CN" altLang="zh-CN" sz="1400" dirty="0" smtClean="0"/>
              <a:t>合</a:t>
            </a:r>
            <a:r>
              <a:rPr lang="zh-CN" altLang="zh-CN" sz="1400" dirty="0"/>
              <a:t>途径，关掉此功能，切割后不会闭合路径，如图</a:t>
            </a:r>
            <a:r>
              <a:rPr lang="en-US" altLang="zh-CN" sz="1400" dirty="0"/>
              <a:t>5-42,</a:t>
            </a:r>
            <a:r>
              <a:rPr lang="zh-CN" altLang="zh-CN" sz="1400" dirty="0"/>
              <a:t>图</a:t>
            </a:r>
            <a:r>
              <a:rPr lang="en-US" altLang="zh-CN" sz="1400" dirty="0"/>
              <a:t>5-43</a:t>
            </a:r>
            <a:r>
              <a:rPr lang="zh-CN" altLang="zh-CN" sz="1400" dirty="0"/>
              <a:t>所示 只显示路径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填充</a:t>
            </a:r>
            <a:r>
              <a:rPr lang="zh-CN" altLang="zh-CN" sz="1400" dirty="0"/>
              <a:t>效果消失。</a:t>
            </a:r>
          </a:p>
          <a:p>
            <a:r>
              <a:rPr lang="en-US" altLang="zh-CN" sz="1400" dirty="0"/>
              <a:t> </a:t>
            </a:r>
            <a:endParaRPr lang="zh-CN" altLang="en-US" sz="1400" dirty="0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3" name="画布 284"/>
          <p:cNvGrpSpPr>
            <a:grpSpLocks noChangeAspect="1"/>
          </p:cNvGrpSpPr>
          <p:nvPr/>
        </p:nvGrpSpPr>
        <p:grpSpPr bwMode="auto">
          <a:xfrm>
            <a:off x="5302385" y="922976"/>
            <a:ext cx="5273675" cy="1736725"/>
            <a:chOff x="2361" y="7718"/>
            <a:chExt cx="7200" cy="2371"/>
          </a:xfrm>
        </p:grpSpPr>
        <p:sp>
          <p:nvSpPr>
            <p:cNvPr id="14" name="AutoShape 4"/>
            <p:cNvSpPr>
              <a:spLocks noRot="1" noChangeAspect="1" noChangeArrowheads="1" noTextEdit="1"/>
            </p:cNvSpPr>
            <p:nvPr/>
          </p:nvSpPr>
          <p:spPr bwMode="auto">
            <a:xfrm>
              <a:off x="2361" y="7718"/>
              <a:ext cx="7200" cy="23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文本框 286"/>
            <p:cNvSpPr txBox="1">
              <a:spLocks noChangeArrowheads="1"/>
            </p:cNvSpPr>
            <p:nvPr/>
          </p:nvSpPr>
          <p:spPr bwMode="auto">
            <a:xfrm>
              <a:off x="5394" y="9746"/>
              <a:ext cx="1228" cy="3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5-36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5122" name="图片 616" descr="5-36)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0" y="7750"/>
              <a:ext cx="2802" cy="2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" name="画布 288"/>
          <p:cNvGrpSpPr>
            <a:grpSpLocks noChangeAspect="1"/>
          </p:cNvGrpSpPr>
          <p:nvPr/>
        </p:nvGrpSpPr>
        <p:grpSpPr bwMode="auto">
          <a:xfrm>
            <a:off x="6603231" y="2655306"/>
            <a:ext cx="5273675" cy="1587500"/>
            <a:chOff x="2361" y="1728"/>
            <a:chExt cx="7200" cy="2165"/>
          </a:xfrm>
        </p:grpSpPr>
        <p:sp>
          <p:nvSpPr>
            <p:cNvPr id="23" name="AutoShape 12"/>
            <p:cNvSpPr>
              <a:spLocks noRot="1" noChangeAspect="1" noChangeArrowheads="1" noTextEdit="1"/>
            </p:cNvSpPr>
            <p:nvPr/>
          </p:nvSpPr>
          <p:spPr bwMode="auto">
            <a:xfrm>
              <a:off x="2361" y="1728"/>
              <a:ext cx="7200" cy="2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91"/>
            <p:cNvSpPr txBox="1">
              <a:spLocks noChangeArrowheads="1"/>
            </p:cNvSpPr>
            <p:nvPr/>
          </p:nvSpPr>
          <p:spPr bwMode="auto">
            <a:xfrm>
              <a:off x="3574" y="3570"/>
              <a:ext cx="1427" cy="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5-37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5" name="文本框 292"/>
            <p:cNvSpPr txBox="1">
              <a:spLocks noChangeArrowheads="1"/>
            </p:cNvSpPr>
            <p:nvPr/>
          </p:nvSpPr>
          <p:spPr bwMode="auto">
            <a:xfrm>
              <a:off x="6823" y="3528"/>
              <a:ext cx="1429" cy="3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5-38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5129" name="图片 617" descr="5-3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4" y="1728"/>
              <a:ext cx="2517" cy="1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8" name="图片 618" descr="5-3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4" y="1744"/>
              <a:ext cx="2691" cy="1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7" name="画布 294"/>
          <p:cNvGrpSpPr>
            <a:grpSpLocks noChangeAspect="1"/>
          </p:cNvGrpSpPr>
          <p:nvPr/>
        </p:nvGrpSpPr>
        <p:grpSpPr bwMode="auto">
          <a:xfrm>
            <a:off x="6603231" y="4253805"/>
            <a:ext cx="5273675" cy="1655763"/>
            <a:chOff x="1800" y="8620"/>
            <a:chExt cx="8306" cy="2607"/>
          </a:xfrm>
        </p:grpSpPr>
        <p:sp>
          <p:nvSpPr>
            <p:cNvPr id="28" name="AutoShape 21"/>
            <p:cNvSpPr>
              <a:spLocks noRot="1" noChangeAspect="1" noChangeArrowheads="1" noTextEdit="1"/>
            </p:cNvSpPr>
            <p:nvPr/>
          </p:nvSpPr>
          <p:spPr bwMode="auto">
            <a:xfrm>
              <a:off x="1800" y="8620"/>
              <a:ext cx="8306" cy="26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98"/>
            <p:cNvSpPr txBox="1">
              <a:spLocks noChangeArrowheads="1"/>
            </p:cNvSpPr>
            <p:nvPr/>
          </p:nvSpPr>
          <p:spPr bwMode="auto">
            <a:xfrm>
              <a:off x="3191" y="10660"/>
              <a:ext cx="1532" cy="5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5-39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30" name="文本框 299"/>
            <p:cNvSpPr txBox="1">
              <a:spLocks noChangeArrowheads="1"/>
            </p:cNvSpPr>
            <p:nvPr/>
          </p:nvSpPr>
          <p:spPr bwMode="auto">
            <a:xfrm>
              <a:off x="7165" y="10708"/>
              <a:ext cx="1532" cy="5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5-40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5138" name="图片 619" descr="5-4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6" y="8702"/>
              <a:ext cx="2934" cy="2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7" name="图片 620" descr="5-3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0" y="8664"/>
              <a:ext cx="2966" cy="1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2" name="画布 301"/>
          <p:cNvGrpSpPr>
            <a:grpSpLocks noChangeAspect="1"/>
          </p:cNvGrpSpPr>
          <p:nvPr/>
        </p:nvGrpSpPr>
        <p:grpSpPr bwMode="auto">
          <a:xfrm>
            <a:off x="-1029617" y="4063413"/>
            <a:ext cx="5273675" cy="1690688"/>
            <a:chOff x="2361" y="2488"/>
            <a:chExt cx="7200" cy="2308"/>
          </a:xfrm>
        </p:grpSpPr>
        <p:sp>
          <p:nvSpPr>
            <p:cNvPr id="33" name="AutoShape 28"/>
            <p:cNvSpPr>
              <a:spLocks noRot="1" noChangeAspect="1" noChangeArrowheads="1" noTextEdit="1"/>
            </p:cNvSpPr>
            <p:nvPr/>
          </p:nvSpPr>
          <p:spPr bwMode="auto">
            <a:xfrm>
              <a:off x="2361" y="2488"/>
              <a:ext cx="7200" cy="2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文本框 303"/>
            <p:cNvSpPr txBox="1">
              <a:spLocks noChangeArrowheads="1"/>
            </p:cNvSpPr>
            <p:nvPr/>
          </p:nvSpPr>
          <p:spPr bwMode="auto">
            <a:xfrm>
              <a:off x="5284" y="4407"/>
              <a:ext cx="1548" cy="3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5-41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5146" name="图片 621" descr="5-4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2" y="2586"/>
              <a:ext cx="2790" cy="1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7" name="画布 305"/>
          <p:cNvGrpSpPr>
            <a:grpSpLocks noChangeAspect="1"/>
          </p:cNvGrpSpPr>
          <p:nvPr/>
        </p:nvGrpSpPr>
        <p:grpSpPr bwMode="auto">
          <a:xfrm>
            <a:off x="2317874" y="4365104"/>
            <a:ext cx="5077445" cy="1467293"/>
            <a:chOff x="2361" y="6278"/>
            <a:chExt cx="7200" cy="2081"/>
          </a:xfrm>
        </p:grpSpPr>
        <p:sp>
          <p:nvSpPr>
            <p:cNvPr id="38" name="AutoShape 36"/>
            <p:cNvSpPr>
              <a:spLocks noRot="1" noChangeAspect="1" noChangeArrowheads="1" noTextEdit="1"/>
            </p:cNvSpPr>
            <p:nvPr/>
          </p:nvSpPr>
          <p:spPr bwMode="auto">
            <a:xfrm>
              <a:off x="2361" y="6278"/>
              <a:ext cx="7200" cy="2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55" name="图片 30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" y="6278"/>
              <a:ext cx="2250" cy="1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54" name="图片 30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" y="6278"/>
              <a:ext cx="2224" cy="14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文本框 308"/>
            <p:cNvSpPr txBox="1">
              <a:spLocks noChangeArrowheads="1"/>
            </p:cNvSpPr>
            <p:nvPr/>
          </p:nvSpPr>
          <p:spPr bwMode="auto">
            <a:xfrm>
              <a:off x="3786" y="7889"/>
              <a:ext cx="1099" cy="4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5-42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0" name="文本框 309"/>
            <p:cNvSpPr txBox="1">
              <a:spLocks noChangeArrowheads="1"/>
            </p:cNvSpPr>
            <p:nvPr/>
          </p:nvSpPr>
          <p:spPr bwMode="auto">
            <a:xfrm>
              <a:off x="6899" y="7830"/>
              <a:ext cx="1099" cy="4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5-43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8797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0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07487" y="235680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3662" y="1040465"/>
            <a:ext cx="185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05574" y="321895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61738" y="1024979"/>
            <a:ext cx="5251759" cy="252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调和工具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调和是一项非常重要的功能，也是用途最广泛，</a:t>
            </a:r>
            <a:r>
              <a:rPr lang="zh-CN" altLang="zh-CN" sz="1400" dirty="0" smtClean="0"/>
              <a:t>性能</a:t>
            </a:r>
            <a:endParaRPr lang="en-US" altLang="zh-CN" sz="1400" dirty="0" smtClean="0"/>
          </a:p>
          <a:p>
            <a:r>
              <a:rPr lang="zh-CN" altLang="zh-CN" sz="1400" dirty="0" smtClean="0"/>
              <a:t>最</a:t>
            </a:r>
            <a:r>
              <a:rPr lang="zh-CN" altLang="zh-CN" sz="1400" dirty="0"/>
              <a:t>强大的工具之一，使用调和工具可以使两个分离</a:t>
            </a:r>
            <a:r>
              <a:rPr lang="zh-CN" altLang="zh-CN" sz="1400" dirty="0" smtClean="0"/>
              <a:t>或</a:t>
            </a:r>
            <a:endParaRPr lang="en-US" altLang="zh-CN" sz="1400" dirty="0" smtClean="0"/>
          </a:p>
          <a:p>
            <a:r>
              <a:rPr lang="zh-CN" altLang="zh-CN" sz="1400" dirty="0" smtClean="0"/>
              <a:t>多</a:t>
            </a:r>
            <a:r>
              <a:rPr lang="zh-CN" altLang="zh-CN" sz="1400" dirty="0"/>
              <a:t>个对象之间产生形状、颜色、轮廓及尺寸上的平滑变化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在</a:t>
            </a:r>
            <a:r>
              <a:rPr lang="zh-CN" altLang="zh-CN" sz="1400" dirty="0"/>
              <a:t>调和过程中，对象的外形、填充方式、节点位置和步数</a:t>
            </a:r>
            <a:r>
              <a:rPr lang="zh-CN" altLang="zh-CN" sz="1400" dirty="0" smtClean="0"/>
              <a:t>都会</a:t>
            </a:r>
            <a:endParaRPr lang="en-US" altLang="zh-CN" sz="1400" dirty="0"/>
          </a:p>
          <a:p>
            <a:r>
              <a:rPr lang="zh-CN" altLang="zh-CN" sz="1400" dirty="0" smtClean="0"/>
              <a:t>直接</a:t>
            </a:r>
            <a:r>
              <a:rPr lang="zh-CN" altLang="zh-CN" sz="1400" dirty="0"/>
              <a:t>影响调和结果。</a:t>
            </a:r>
          </a:p>
          <a:p>
            <a:r>
              <a:rPr lang="zh-CN" altLang="zh-CN" sz="1400" dirty="0"/>
              <a:t>调和可以用来增强图形和艺术文字的效果，也可以创建颜色</a:t>
            </a:r>
            <a:r>
              <a:rPr lang="zh-CN" altLang="zh-CN" sz="1400" dirty="0" smtClean="0"/>
              <a:t>渐</a:t>
            </a:r>
            <a:endParaRPr lang="en-US" altLang="zh-CN" sz="1400" dirty="0" smtClean="0"/>
          </a:p>
          <a:p>
            <a:r>
              <a:rPr lang="zh-CN" altLang="zh-CN" sz="1400" dirty="0" smtClean="0"/>
              <a:t>变</a:t>
            </a:r>
            <a:r>
              <a:rPr lang="zh-CN" altLang="zh-CN" sz="1400" dirty="0"/>
              <a:t>、高光、阴影、透视等特殊效果，它主要用于广告创意领域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从而</a:t>
            </a:r>
            <a:r>
              <a:rPr lang="zh-CN" altLang="zh-CN" sz="1400" dirty="0"/>
              <a:t>实现超级炫酷的立体效果图，达到真实照片的级别。</a:t>
            </a:r>
          </a:p>
          <a:p>
            <a:r>
              <a:rPr lang="zh-CN" altLang="zh-CN" sz="1400" dirty="0"/>
              <a:t>“调和工具”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位于左侧工具栏，包括直线调和，曲线路径调和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以及</a:t>
            </a:r>
            <a:r>
              <a:rPr lang="zh-CN" altLang="zh-CN" sz="1400" dirty="0"/>
              <a:t>复合调和等多种方式。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4211" y="3645024"/>
            <a:ext cx="5570756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直线调和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单击“调和工具”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，将光标移动到起始对象上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5-44</a:t>
            </a:r>
            <a:r>
              <a:rPr lang="zh-CN" altLang="zh-CN" sz="1400" dirty="0"/>
              <a:t>所示，按住鼠标左键不放，然后拖动到终止对象上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5-45</a:t>
            </a:r>
            <a:r>
              <a:rPr lang="zh-CN" altLang="zh-CN" sz="1400" dirty="0"/>
              <a:t>所示，确认无误后释放鼠标完成调和。效果图</a:t>
            </a:r>
            <a:r>
              <a:rPr lang="en-US" altLang="zh-CN" sz="1400" dirty="0"/>
              <a:t>5-46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“调和工具”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也可以创建轮廓线的调和。创建两条曲线，同样</a:t>
            </a:r>
            <a:r>
              <a:rPr lang="zh-CN" altLang="zh-CN" sz="1400" dirty="0" smtClean="0"/>
              <a:t>单击</a:t>
            </a:r>
            <a:endParaRPr lang="en-US" altLang="zh-CN" sz="1400" dirty="0" smtClean="0"/>
          </a:p>
          <a:p>
            <a:r>
              <a:rPr lang="zh-CN" altLang="zh-CN" sz="1400" dirty="0" smtClean="0"/>
              <a:t>“调和工具”</a:t>
            </a:r>
            <a:r>
              <a:rPr lang="zh-CN" altLang="zh-CN" sz="1400" dirty="0"/>
              <a:t>选中起始线按住左键拖至终止线，确认无误后释放</a:t>
            </a:r>
            <a:r>
              <a:rPr lang="zh-CN" altLang="zh-CN" sz="1400" dirty="0" smtClean="0"/>
              <a:t>鼠标</a:t>
            </a:r>
            <a:endParaRPr lang="en-US" altLang="zh-CN" sz="1400" dirty="0" smtClean="0"/>
          </a:p>
          <a:p>
            <a:r>
              <a:rPr lang="zh-CN" altLang="zh-CN" sz="1400" dirty="0" smtClean="0"/>
              <a:t>完成</a:t>
            </a:r>
            <a:r>
              <a:rPr lang="zh-CN" altLang="zh-CN" sz="1400" dirty="0"/>
              <a:t>调和。如图</a:t>
            </a:r>
            <a:r>
              <a:rPr lang="en-US" altLang="zh-CN" sz="1400" dirty="0"/>
              <a:t>5-47</a:t>
            </a:r>
            <a:r>
              <a:rPr lang="zh-CN" altLang="zh-CN" sz="1400" dirty="0"/>
              <a:t>，</a:t>
            </a:r>
            <a:r>
              <a:rPr lang="en-US" altLang="zh-CN" sz="1400" dirty="0"/>
              <a:t>5-48</a:t>
            </a:r>
            <a:r>
              <a:rPr lang="zh-CN" altLang="zh-CN" sz="1400" dirty="0"/>
              <a:t>所</a:t>
            </a:r>
            <a:r>
              <a:rPr lang="zh-CN" altLang="zh-CN" sz="1400" dirty="0" smtClean="0"/>
              <a:t>示</a:t>
            </a:r>
            <a:r>
              <a:rPr lang="zh-CN" altLang="en-US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当线条形状和轮廓线“宽度”都不同时，也可以进行调和，调和的</a:t>
            </a:r>
            <a:r>
              <a:rPr lang="zh-CN" altLang="zh-CN" sz="1400" dirty="0" smtClean="0"/>
              <a:t>中</a:t>
            </a:r>
            <a:endParaRPr lang="en-US" altLang="zh-CN" sz="1400" dirty="0" smtClean="0"/>
          </a:p>
          <a:p>
            <a:r>
              <a:rPr lang="zh-CN" altLang="zh-CN" sz="1400" dirty="0" smtClean="0"/>
              <a:t>间</a:t>
            </a:r>
            <a:r>
              <a:rPr lang="zh-CN" altLang="zh-CN" sz="1400" dirty="0"/>
              <a:t>对象会进行形状和宽度的渐变，如图</a:t>
            </a:r>
            <a:r>
              <a:rPr lang="en-US" altLang="zh-CN" sz="1400" dirty="0"/>
              <a:t>5-49</a:t>
            </a:r>
            <a:r>
              <a:rPr lang="zh-CN" altLang="zh-CN" sz="1400" dirty="0"/>
              <a:t>，图</a:t>
            </a:r>
            <a:r>
              <a:rPr lang="en-US" altLang="zh-CN" sz="1400" dirty="0"/>
              <a:t>5-50</a:t>
            </a:r>
            <a:r>
              <a:rPr lang="zh-CN" altLang="zh-CN" sz="1400" dirty="0"/>
              <a:t>所</a:t>
            </a:r>
            <a:r>
              <a:rPr lang="zh-CN" altLang="zh-CN" sz="1400" dirty="0" smtClean="0"/>
              <a:t>示</a:t>
            </a:r>
            <a:r>
              <a:rPr lang="zh-CN" altLang="en-US" sz="1400" dirty="0"/>
              <a:t>。</a:t>
            </a:r>
            <a:endParaRPr lang="zh-CN" altLang="zh-CN" sz="1400" dirty="0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画布 311"/>
          <p:cNvGrpSpPr>
            <a:grpSpLocks noChangeAspect="1"/>
          </p:cNvGrpSpPr>
          <p:nvPr/>
        </p:nvGrpSpPr>
        <p:grpSpPr bwMode="auto">
          <a:xfrm>
            <a:off x="6037665" y="1063256"/>
            <a:ext cx="4329875" cy="1462408"/>
            <a:chOff x="2361" y="6647"/>
            <a:chExt cx="7200" cy="2432"/>
          </a:xfrm>
        </p:grpSpPr>
        <p:sp>
          <p:nvSpPr>
            <p:cNvPr id="17" name="AutoShape 6"/>
            <p:cNvSpPr>
              <a:spLocks noRot="1" noChangeAspect="1" noChangeArrowheads="1" noTextEdit="1"/>
            </p:cNvSpPr>
            <p:nvPr/>
          </p:nvSpPr>
          <p:spPr bwMode="auto">
            <a:xfrm>
              <a:off x="2361" y="6647"/>
              <a:ext cx="7200" cy="2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49" name="图片 3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4" y="6673"/>
              <a:ext cx="3587" cy="1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文本框 314"/>
            <p:cNvSpPr txBox="1">
              <a:spLocks noChangeArrowheads="1"/>
            </p:cNvSpPr>
            <p:nvPr/>
          </p:nvSpPr>
          <p:spPr bwMode="auto">
            <a:xfrm>
              <a:off x="3347" y="8680"/>
              <a:ext cx="1378" cy="3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5-44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52" name="文本框 315"/>
            <p:cNvSpPr txBox="1">
              <a:spLocks noChangeArrowheads="1"/>
            </p:cNvSpPr>
            <p:nvPr/>
          </p:nvSpPr>
          <p:spPr bwMode="auto">
            <a:xfrm>
              <a:off x="6891" y="8645"/>
              <a:ext cx="1378" cy="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5-45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6146" name="图片 622" descr="5-4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" y="6812"/>
              <a:ext cx="3410" cy="1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53" name="Rectangle 1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56" name="画布 319"/>
          <p:cNvGrpSpPr>
            <a:grpSpLocks noChangeAspect="1"/>
          </p:cNvGrpSpPr>
          <p:nvPr/>
        </p:nvGrpSpPr>
        <p:grpSpPr bwMode="auto">
          <a:xfrm>
            <a:off x="4866531" y="2932141"/>
            <a:ext cx="4545012" cy="1504971"/>
            <a:chOff x="2361" y="11163"/>
            <a:chExt cx="7200" cy="2384"/>
          </a:xfrm>
        </p:grpSpPr>
        <p:sp>
          <p:nvSpPr>
            <p:cNvPr id="5157" name="AutoShape 13"/>
            <p:cNvSpPr>
              <a:spLocks noRot="1" noChangeAspect="1" noChangeArrowheads="1" noTextEdit="1"/>
            </p:cNvSpPr>
            <p:nvPr/>
          </p:nvSpPr>
          <p:spPr bwMode="auto">
            <a:xfrm>
              <a:off x="2361" y="11163"/>
              <a:ext cx="7200" cy="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56" name="图片 32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7" y="11163"/>
              <a:ext cx="3651" cy="1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58" name="文本框 321"/>
            <p:cNvSpPr txBox="1">
              <a:spLocks noChangeArrowheads="1"/>
            </p:cNvSpPr>
            <p:nvPr/>
          </p:nvSpPr>
          <p:spPr bwMode="auto">
            <a:xfrm>
              <a:off x="5135" y="13147"/>
              <a:ext cx="1018" cy="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5-46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59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60" name="画布 323"/>
          <p:cNvGrpSpPr>
            <a:grpSpLocks noChangeAspect="1"/>
          </p:cNvGrpSpPr>
          <p:nvPr/>
        </p:nvGrpSpPr>
        <p:grpSpPr bwMode="auto">
          <a:xfrm>
            <a:off x="8497534" y="2658140"/>
            <a:ext cx="3650313" cy="1472432"/>
            <a:chOff x="2361" y="4815"/>
            <a:chExt cx="7200" cy="2903"/>
          </a:xfrm>
        </p:grpSpPr>
        <p:sp>
          <p:nvSpPr>
            <p:cNvPr id="5161" name="AutoShape 21"/>
            <p:cNvSpPr>
              <a:spLocks noRot="1" noChangeAspect="1" noChangeArrowheads="1" noTextEdit="1"/>
            </p:cNvSpPr>
            <p:nvPr/>
          </p:nvSpPr>
          <p:spPr bwMode="auto">
            <a:xfrm>
              <a:off x="2361" y="4815"/>
              <a:ext cx="7200" cy="29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2" name="文本框 326"/>
            <p:cNvSpPr txBox="1">
              <a:spLocks noChangeArrowheads="1"/>
            </p:cNvSpPr>
            <p:nvPr/>
          </p:nvSpPr>
          <p:spPr bwMode="auto">
            <a:xfrm>
              <a:off x="3297" y="7229"/>
              <a:ext cx="1498" cy="4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5-47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63" name="文本框 327"/>
            <p:cNvSpPr txBox="1">
              <a:spLocks noChangeArrowheads="1"/>
            </p:cNvSpPr>
            <p:nvPr/>
          </p:nvSpPr>
          <p:spPr bwMode="auto">
            <a:xfrm>
              <a:off x="7241" y="7229"/>
              <a:ext cx="1498" cy="4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5-48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6162" name="图片 623" descr="5-4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6" y="5064"/>
              <a:ext cx="2886" cy="1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61" name="图片 625" descr="5-4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1" y="4828"/>
              <a:ext cx="3572" cy="2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64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65" name="画布 329"/>
          <p:cNvGrpSpPr>
            <a:grpSpLocks noChangeAspect="1"/>
          </p:cNvGrpSpPr>
          <p:nvPr/>
        </p:nvGrpSpPr>
        <p:grpSpPr bwMode="auto">
          <a:xfrm>
            <a:off x="6129675" y="4491141"/>
            <a:ext cx="5273675" cy="2260600"/>
            <a:chOff x="2361" y="7718"/>
            <a:chExt cx="7200" cy="3085"/>
          </a:xfrm>
        </p:grpSpPr>
        <p:sp>
          <p:nvSpPr>
            <p:cNvPr id="5166" name="AutoShape 30"/>
            <p:cNvSpPr>
              <a:spLocks noRot="1" noChangeAspect="1" noChangeArrowheads="1" noTextEdit="1"/>
            </p:cNvSpPr>
            <p:nvPr/>
          </p:nvSpPr>
          <p:spPr bwMode="auto">
            <a:xfrm>
              <a:off x="2361" y="7718"/>
              <a:ext cx="7200" cy="3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7" name="文本框 332"/>
            <p:cNvSpPr txBox="1">
              <a:spLocks noChangeArrowheads="1"/>
            </p:cNvSpPr>
            <p:nvPr/>
          </p:nvSpPr>
          <p:spPr bwMode="auto">
            <a:xfrm>
              <a:off x="3467" y="10363"/>
              <a:ext cx="1418" cy="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5-49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68" name="文本框 333"/>
            <p:cNvSpPr txBox="1">
              <a:spLocks noChangeArrowheads="1"/>
            </p:cNvSpPr>
            <p:nvPr/>
          </p:nvSpPr>
          <p:spPr bwMode="auto">
            <a:xfrm>
              <a:off x="7321" y="10304"/>
              <a:ext cx="1418" cy="4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5-50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6171" name="图片 626" descr="5-5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7" y="7890"/>
              <a:ext cx="3329" cy="1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70" name="图片 627" descr="5-4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6" y="7844"/>
              <a:ext cx="3174" cy="18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76933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0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07487" y="235680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3662" y="1040465"/>
            <a:ext cx="185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05574" y="321895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61738" y="1024979"/>
            <a:ext cx="4758034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曲线调和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单击“调和工具”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，将光标移动到起始对象上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5-51</a:t>
            </a:r>
            <a:r>
              <a:rPr lang="zh-CN" altLang="zh-CN" sz="1400" dirty="0"/>
              <a:t>所示，先按住</a:t>
            </a:r>
            <a:r>
              <a:rPr lang="en-US" altLang="zh-CN" sz="1400" dirty="0"/>
              <a:t>Alt</a:t>
            </a:r>
            <a:r>
              <a:rPr lang="zh-CN" altLang="zh-CN" sz="1400" dirty="0"/>
              <a:t>键不放，然后按住</a:t>
            </a:r>
            <a:r>
              <a:rPr lang="zh-CN" altLang="zh-CN" sz="1400" dirty="0" smtClean="0"/>
              <a:t>鼠标</a:t>
            </a:r>
            <a:endParaRPr lang="en-US" altLang="zh-CN" sz="1400" dirty="0" smtClean="0"/>
          </a:p>
          <a:p>
            <a:r>
              <a:rPr lang="zh-CN" altLang="zh-CN" sz="1400" dirty="0" smtClean="0"/>
              <a:t>左键</a:t>
            </a:r>
            <a:r>
              <a:rPr lang="zh-CN" altLang="zh-CN" sz="1400" dirty="0"/>
              <a:t>向终止对象拖出曲线路径，如图</a:t>
            </a:r>
            <a:r>
              <a:rPr lang="en-US" altLang="zh-CN" sz="1400" dirty="0"/>
              <a:t>5-52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确认</a:t>
            </a:r>
            <a:r>
              <a:rPr lang="zh-CN" altLang="zh-CN" sz="1400" dirty="0"/>
              <a:t>无误后释放鼠标完成调和。效果图</a:t>
            </a:r>
            <a:r>
              <a:rPr lang="en-US" altLang="zh-CN" sz="1400" dirty="0"/>
              <a:t>5-53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 smtClean="0"/>
              <a:t>在</a:t>
            </a:r>
            <a:r>
              <a:rPr lang="zh-CN" altLang="zh-CN" sz="1400" dirty="0"/>
              <a:t>曲线调和中绘制的曲线弧度与长短会影响中间</a:t>
            </a:r>
            <a:r>
              <a:rPr lang="zh-CN" altLang="zh-CN" sz="1400" dirty="0" smtClean="0"/>
              <a:t>系</a:t>
            </a:r>
            <a:endParaRPr lang="en-US" altLang="zh-CN" sz="1400" dirty="0" smtClean="0"/>
          </a:p>
          <a:p>
            <a:r>
              <a:rPr lang="zh-CN" altLang="zh-CN" sz="1400" dirty="0" smtClean="0"/>
              <a:t>列</a:t>
            </a:r>
            <a:r>
              <a:rPr lang="zh-CN" altLang="zh-CN" sz="1400" dirty="0"/>
              <a:t>对象的形状、</a:t>
            </a:r>
            <a:r>
              <a:rPr lang="zh-CN" altLang="zh-CN" sz="1400" dirty="0" smtClean="0"/>
              <a:t>颜色</a:t>
            </a:r>
            <a:r>
              <a:rPr lang="zh-CN" altLang="en-US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直线调和转曲线调和：绘制一条平滑曲线，如图</a:t>
            </a:r>
            <a:r>
              <a:rPr lang="en-US" altLang="zh-CN" sz="1400" dirty="0" smtClean="0"/>
              <a:t>5-54</a:t>
            </a:r>
          </a:p>
          <a:p>
            <a:r>
              <a:rPr lang="zh-CN" altLang="zh-CN" sz="1400" dirty="0" smtClean="0"/>
              <a:t>所</a:t>
            </a:r>
            <a:r>
              <a:rPr lang="zh-CN" altLang="zh-CN" sz="1400" dirty="0"/>
              <a:t>示，然后将已经进行调和的对象选中如图</a:t>
            </a:r>
            <a:r>
              <a:rPr lang="en-US" altLang="zh-CN" sz="1400" dirty="0"/>
              <a:t>5-55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在</a:t>
            </a:r>
            <a:r>
              <a:rPr lang="zh-CN" altLang="zh-CN" sz="1400" dirty="0"/>
              <a:t>属性栏单击“路径属性”</a:t>
            </a:r>
            <a:r>
              <a:rPr lang="en-US" altLang="zh-CN" sz="1400" dirty="0"/>
              <a:t> ,</a:t>
            </a:r>
            <a:r>
              <a:rPr lang="zh-CN" altLang="zh-CN" sz="1400" dirty="0"/>
              <a:t>在出现选项中选择</a:t>
            </a:r>
            <a:r>
              <a:rPr lang="zh-CN" altLang="zh-CN" sz="1400" dirty="0" smtClean="0"/>
              <a:t>“新路径”</a:t>
            </a:r>
            <a:endParaRPr lang="en-US" altLang="zh-CN" sz="1400" dirty="0" smtClean="0"/>
          </a:p>
          <a:p>
            <a:r>
              <a:rPr lang="zh-CN" altLang="zh-CN" sz="1400" dirty="0" smtClean="0"/>
              <a:t>命令</a:t>
            </a:r>
            <a:r>
              <a:rPr lang="zh-CN" altLang="zh-CN" sz="1400" dirty="0"/>
              <a:t>。这时光标变成弯曲箭头形状，如图</a:t>
            </a:r>
            <a:r>
              <a:rPr lang="en-US" altLang="zh-CN" sz="1400" dirty="0"/>
              <a:t>5-56</a:t>
            </a:r>
            <a:r>
              <a:rPr lang="zh-CN" altLang="zh-CN" sz="1400" dirty="0"/>
              <a:t>所示，将</a:t>
            </a:r>
            <a:r>
              <a:rPr lang="zh-CN" altLang="zh-CN" sz="1400" dirty="0" smtClean="0"/>
              <a:t>箭</a:t>
            </a:r>
            <a:endParaRPr lang="en-US" altLang="zh-CN" sz="1400" dirty="0" smtClean="0"/>
          </a:p>
          <a:p>
            <a:r>
              <a:rPr lang="zh-CN" altLang="zh-CN" sz="1400" dirty="0" smtClean="0"/>
              <a:t>头</a:t>
            </a:r>
            <a:r>
              <a:rPr lang="zh-CN" altLang="zh-CN" sz="1400" dirty="0"/>
              <a:t>对准曲线，然后单击左键完成转换。效果图</a:t>
            </a:r>
            <a:r>
              <a:rPr lang="en-US" altLang="zh-CN" sz="1400" dirty="0"/>
              <a:t>5-57</a:t>
            </a:r>
            <a:r>
              <a:rPr lang="zh-CN" altLang="zh-CN" sz="1400" dirty="0"/>
              <a:t>所示。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4646" y="3933056"/>
            <a:ext cx="568456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复合调和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dirty="0"/>
              <a:t>创建</a:t>
            </a:r>
            <a:r>
              <a:rPr lang="en-US" altLang="zh-CN" dirty="0"/>
              <a:t>3</a:t>
            </a:r>
            <a:r>
              <a:rPr lang="zh-CN" altLang="zh-CN" dirty="0"/>
              <a:t>个不同的图形然后填充不同的颜色，如</a:t>
            </a:r>
            <a:r>
              <a:rPr lang="zh-CN" altLang="zh-CN" dirty="0" smtClean="0"/>
              <a:t>图</a:t>
            </a:r>
            <a:endParaRPr lang="en-US" altLang="zh-CN" dirty="0" smtClean="0"/>
          </a:p>
          <a:p>
            <a:r>
              <a:rPr lang="en-US" altLang="zh-CN" dirty="0" smtClean="0"/>
              <a:t>5-58</a:t>
            </a:r>
            <a:r>
              <a:rPr lang="zh-CN" altLang="zh-CN" dirty="0"/>
              <a:t>所示，然后单击选择“调和工具”</a:t>
            </a:r>
            <a:r>
              <a:rPr lang="en-US" altLang="zh-CN" dirty="0"/>
              <a:t> </a:t>
            </a:r>
            <a:r>
              <a:rPr lang="zh-CN" altLang="zh-CN" dirty="0"/>
              <a:t>，将</a:t>
            </a:r>
            <a:r>
              <a:rPr lang="zh-CN" altLang="zh-CN" dirty="0" smtClean="0"/>
              <a:t>光标</a:t>
            </a:r>
            <a:endParaRPr lang="en-US" altLang="zh-CN" dirty="0" smtClean="0"/>
          </a:p>
          <a:p>
            <a:r>
              <a:rPr lang="zh-CN" altLang="zh-CN" dirty="0" smtClean="0"/>
              <a:t>将</a:t>
            </a:r>
            <a:r>
              <a:rPr lang="zh-CN" altLang="zh-CN" dirty="0"/>
              <a:t>光标移动到起始对象上，按住左键不放向</a:t>
            </a:r>
            <a:r>
              <a:rPr lang="zh-CN" altLang="zh-CN" dirty="0" smtClean="0"/>
              <a:t>第二</a:t>
            </a:r>
            <a:endParaRPr lang="en-US" altLang="zh-CN" dirty="0" smtClean="0"/>
          </a:p>
          <a:p>
            <a:r>
              <a:rPr lang="zh-CN" altLang="zh-CN" dirty="0" smtClean="0"/>
              <a:t>对象</a:t>
            </a:r>
            <a:r>
              <a:rPr lang="zh-CN" altLang="zh-CN" dirty="0"/>
              <a:t>拖动直线调和，如图</a:t>
            </a:r>
            <a:r>
              <a:rPr lang="en-US" altLang="zh-CN" dirty="0"/>
              <a:t>5-59</a:t>
            </a:r>
            <a:r>
              <a:rPr lang="zh-CN" altLang="zh-CN" dirty="0"/>
              <a:t>所示，然后在</a:t>
            </a:r>
            <a:r>
              <a:rPr lang="zh-CN" altLang="zh-CN" dirty="0" smtClean="0"/>
              <a:t>空白</a:t>
            </a:r>
            <a:endParaRPr lang="en-US" altLang="zh-CN" dirty="0" smtClean="0"/>
          </a:p>
          <a:p>
            <a:r>
              <a:rPr lang="zh-CN" altLang="zh-CN" dirty="0" smtClean="0"/>
              <a:t>处</a:t>
            </a:r>
            <a:r>
              <a:rPr lang="zh-CN" altLang="zh-CN" dirty="0"/>
              <a:t>单击取消直线路径的选择，然后再选择第二</a:t>
            </a:r>
            <a:r>
              <a:rPr lang="zh-CN" altLang="zh-CN" dirty="0" smtClean="0"/>
              <a:t>对</a:t>
            </a:r>
            <a:endParaRPr lang="en-US" altLang="zh-CN" dirty="0" smtClean="0"/>
          </a:p>
          <a:p>
            <a:r>
              <a:rPr lang="zh-CN" altLang="zh-CN" dirty="0" smtClean="0"/>
              <a:t>象</a:t>
            </a:r>
            <a:r>
              <a:rPr lang="zh-CN" altLang="zh-CN" dirty="0"/>
              <a:t>按住左键向第三对象拖动直线调和，如图</a:t>
            </a:r>
            <a:r>
              <a:rPr lang="en-US" altLang="zh-CN" dirty="0"/>
              <a:t>5-60</a:t>
            </a:r>
            <a:r>
              <a:rPr lang="zh-CN" altLang="zh-CN" dirty="0"/>
              <a:t>所示</a:t>
            </a:r>
            <a:r>
              <a:rPr lang="zh-CN" altLang="zh-CN" dirty="0" smtClean="0"/>
              <a:t>，</a:t>
            </a:r>
            <a:endParaRPr lang="en-US" altLang="zh-CN" dirty="0" smtClean="0"/>
          </a:p>
          <a:p>
            <a:r>
              <a:rPr lang="zh-CN" altLang="zh-CN" dirty="0" smtClean="0"/>
              <a:t>如果</a:t>
            </a:r>
            <a:r>
              <a:rPr lang="zh-CN" altLang="zh-CN" dirty="0"/>
              <a:t>想要创建曲线调和，可以按住</a:t>
            </a:r>
            <a:r>
              <a:rPr lang="en-US" altLang="zh-CN" dirty="0"/>
              <a:t>Alt</a:t>
            </a:r>
            <a:r>
              <a:rPr lang="zh-CN" altLang="zh-CN" dirty="0"/>
              <a:t>键选中第二</a:t>
            </a:r>
            <a:r>
              <a:rPr lang="zh-CN" altLang="zh-CN" dirty="0" smtClean="0"/>
              <a:t>对象</a:t>
            </a:r>
            <a:endParaRPr lang="en-US" altLang="zh-CN" dirty="0" smtClean="0"/>
          </a:p>
          <a:p>
            <a:r>
              <a:rPr lang="zh-CN" altLang="zh-CN" dirty="0" smtClean="0"/>
              <a:t>向</a:t>
            </a:r>
            <a:r>
              <a:rPr lang="zh-CN" altLang="zh-CN" dirty="0"/>
              <a:t>第三对象创建曲线调和如图</a:t>
            </a:r>
            <a:r>
              <a:rPr lang="en-US" altLang="zh-CN" dirty="0"/>
              <a:t>5-61</a:t>
            </a:r>
            <a:r>
              <a:rPr lang="zh-CN" altLang="zh-CN" dirty="0"/>
              <a:t>所示。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3" name="Rectangle 1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9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4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画布 335"/>
          <p:cNvGrpSpPr>
            <a:grpSpLocks noChangeAspect="1"/>
          </p:cNvGrpSpPr>
          <p:nvPr/>
        </p:nvGrpSpPr>
        <p:grpSpPr bwMode="auto">
          <a:xfrm>
            <a:off x="4803031" y="1040465"/>
            <a:ext cx="3798709" cy="2856483"/>
            <a:chOff x="2361" y="3697"/>
            <a:chExt cx="7181" cy="5400"/>
          </a:xfrm>
        </p:grpSpPr>
        <p:sp>
          <p:nvSpPr>
            <p:cNvPr id="15" name="AutoShape 12"/>
            <p:cNvSpPr>
              <a:spLocks noRot="1" noChangeAspect="1" noChangeArrowheads="1" noTextEdit="1"/>
            </p:cNvSpPr>
            <p:nvPr/>
          </p:nvSpPr>
          <p:spPr bwMode="auto">
            <a:xfrm>
              <a:off x="2361" y="3697"/>
              <a:ext cx="7181" cy="5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文本框 338"/>
            <p:cNvSpPr txBox="1">
              <a:spLocks noChangeArrowheads="1"/>
            </p:cNvSpPr>
            <p:nvPr/>
          </p:nvSpPr>
          <p:spPr bwMode="auto">
            <a:xfrm>
              <a:off x="3247" y="5734"/>
              <a:ext cx="1398" cy="4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5-51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3" name="文本框 339"/>
            <p:cNvSpPr txBox="1">
              <a:spLocks noChangeArrowheads="1"/>
            </p:cNvSpPr>
            <p:nvPr/>
          </p:nvSpPr>
          <p:spPr bwMode="auto">
            <a:xfrm>
              <a:off x="7091" y="5674"/>
              <a:ext cx="1399" cy="4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5-52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4" name="文本框 341"/>
            <p:cNvSpPr txBox="1">
              <a:spLocks noChangeArrowheads="1"/>
            </p:cNvSpPr>
            <p:nvPr/>
          </p:nvSpPr>
          <p:spPr bwMode="auto">
            <a:xfrm>
              <a:off x="5204" y="8478"/>
              <a:ext cx="1398" cy="4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5" name="文本框 342"/>
            <p:cNvSpPr txBox="1">
              <a:spLocks noChangeArrowheads="1"/>
            </p:cNvSpPr>
            <p:nvPr/>
          </p:nvSpPr>
          <p:spPr bwMode="auto">
            <a:xfrm>
              <a:off x="5144" y="8639"/>
              <a:ext cx="1398" cy="4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7" name="文本框 343"/>
            <p:cNvSpPr txBox="1">
              <a:spLocks noChangeArrowheads="1"/>
            </p:cNvSpPr>
            <p:nvPr/>
          </p:nvSpPr>
          <p:spPr bwMode="auto">
            <a:xfrm>
              <a:off x="6050" y="8279"/>
              <a:ext cx="1398" cy="4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" name="文本框 344"/>
            <p:cNvSpPr txBox="1">
              <a:spLocks noChangeArrowheads="1"/>
            </p:cNvSpPr>
            <p:nvPr/>
          </p:nvSpPr>
          <p:spPr bwMode="auto">
            <a:xfrm>
              <a:off x="7092" y="8089"/>
              <a:ext cx="1398" cy="4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9" name="文本框 345"/>
            <p:cNvSpPr txBox="1">
              <a:spLocks noChangeArrowheads="1"/>
            </p:cNvSpPr>
            <p:nvPr/>
          </p:nvSpPr>
          <p:spPr bwMode="auto">
            <a:xfrm>
              <a:off x="5197" y="8411"/>
              <a:ext cx="1398" cy="4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5-53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7172" name="图片 628" descr="5-5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4" y="6443"/>
              <a:ext cx="3392" cy="1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1" name="图片 629" descr="5-5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8" y="3878"/>
              <a:ext cx="3133" cy="1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0" name="图片 630" descr="5-5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7" y="3927"/>
              <a:ext cx="3427" cy="15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68" name="画布 347"/>
          <p:cNvGrpSpPr>
            <a:grpSpLocks noChangeAspect="1"/>
          </p:cNvGrpSpPr>
          <p:nvPr/>
        </p:nvGrpSpPr>
        <p:grpSpPr bwMode="auto">
          <a:xfrm>
            <a:off x="8431619" y="1072227"/>
            <a:ext cx="3544901" cy="2856623"/>
            <a:chOff x="2361" y="13283"/>
            <a:chExt cx="7200" cy="5801"/>
          </a:xfrm>
        </p:grpSpPr>
        <p:sp>
          <p:nvSpPr>
            <p:cNvPr id="7169" name="AutoShape 30"/>
            <p:cNvSpPr>
              <a:spLocks noRot="1" noChangeAspect="1" noChangeArrowheads="1" noTextEdit="1"/>
            </p:cNvSpPr>
            <p:nvPr/>
          </p:nvSpPr>
          <p:spPr bwMode="auto">
            <a:xfrm>
              <a:off x="2361" y="13283"/>
              <a:ext cx="7200" cy="5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" name="文本框 350"/>
            <p:cNvSpPr txBox="1">
              <a:spLocks noChangeArrowheads="1"/>
            </p:cNvSpPr>
            <p:nvPr/>
          </p:nvSpPr>
          <p:spPr bwMode="auto">
            <a:xfrm>
              <a:off x="3248" y="14929"/>
              <a:ext cx="1247" cy="3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5-54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74" name="文本框 351"/>
            <p:cNvSpPr txBox="1">
              <a:spLocks noChangeArrowheads="1"/>
            </p:cNvSpPr>
            <p:nvPr/>
          </p:nvSpPr>
          <p:spPr bwMode="auto">
            <a:xfrm>
              <a:off x="7259" y="14737"/>
              <a:ext cx="1247" cy="3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5-55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75" name="文本框 354"/>
            <p:cNvSpPr txBox="1">
              <a:spLocks noChangeArrowheads="1"/>
            </p:cNvSpPr>
            <p:nvPr/>
          </p:nvSpPr>
          <p:spPr bwMode="auto">
            <a:xfrm>
              <a:off x="3358" y="18695"/>
              <a:ext cx="1247" cy="3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5-56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76" name="文本框 355"/>
            <p:cNvSpPr txBox="1">
              <a:spLocks noChangeArrowheads="1"/>
            </p:cNvSpPr>
            <p:nvPr/>
          </p:nvSpPr>
          <p:spPr bwMode="auto">
            <a:xfrm>
              <a:off x="7023" y="18695"/>
              <a:ext cx="1247" cy="3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5-57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7193" name="图片 631" descr="5-5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4" y="15864"/>
              <a:ext cx="2790" cy="2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92" name="图片 632" descr="5-5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4" y="16098"/>
              <a:ext cx="2771" cy="23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91" name="图片 633" descr="5-5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7" y="13435"/>
              <a:ext cx="2400" cy="9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90" name="图片 634" descr="5-5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" y="13283"/>
              <a:ext cx="2645" cy="1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77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78" name="画布 359"/>
          <p:cNvGrpSpPr>
            <a:grpSpLocks noChangeAspect="1"/>
          </p:cNvGrpSpPr>
          <p:nvPr/>
        </p:nvGrpSpPr>
        <p:grpSpPr bwMode="auto">
          <a:xfrm>
            <a:off x="6145822" y="4156045"/>
            <a:ext cx="4277754" cy="2441307"/>
            <a:chOff x="2361" y="1641"/>
            <a:chExt cx="7200" cy="7641"/>
          </a:xfrm>
        </p:grpSpPr>
        <p:sp>
          <p:nvSpPr>
            <p:cNvPr id="7179" name="AutoShape 46"/>
            <p:cNvSpPr>
              <a:spLocks noRot="1" noChangeAspect="1" noChangeArrowheads="1" noTextEdit="1"/>
            </p:cNvSpPr>
            <p:nvPr/>
          </p:nvSpPr>
          <p:spPr bwMode="auto">
            <a:xfrm>
              <a:off x="2361" y="1641"/>
              <a:ext cx="7200" cy="76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" name="文本框 362"/>
            <p:cNvSpPr txBox="1">
              <a:spLocks noChangeArrowheads="1"/>
            </p:cNvSpPr>
            <p:nvPr/>
          </p:nvSpPr>
          <p:spPr bwMode="auto">
            <a:xfrm>
              <a:off x="3437" y="4884"/>
              <a:ext cx="1597" cy="5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5-58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81" name="文本框 363"/>
            <p:cNvSpPr txBox="1">
              <a:spLocks noChangeArrowheads="1"/>
            </p:cNvSpPr>
            <p:nvPr/>
          </p:nvSpPr>
          <p:spPr bwMode="auto">
            <a:xfrm>
              <a:off x="6981" y="4764"/>
              <a:ext cx="1598" cy="5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5-59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83" name="文本框 367"/>
            <p:cNvSpPr txBox="1">
              <a:spLocks noChangeArrowheads="1"/>
            </p:cNvSpPr>
            <p:nvPr/>
          </p:nvSpPr>
          <p:spPr bwMode="auto">
            <a:xfrm>
              <a:off x="3373" y="8380"/>
              <a:ext cx="1890" cy="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5-60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84" name="文本框 368"/>
            <p:cNvSpPr txBox="1">
              <a:spLocks noChangeArrowheads="1"/>
            </p:cNvSpPr>
            <p:nvPr/>
          </p:nvSpPr>
          <p:spPr bwMode="auto">
            <a:xfrm>
              <a:off x="6802" y="8667"/>
              <a:ext cx="1597" cy="5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5-61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7208" name="图片 635" descr="5-6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5" y="5836"/>
              <a:ext cx="2546" cy="19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07" name="图片 636" descr="5-60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7" y="5759"/>
              <a:ext cx="2400" cy="22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06" name="图片 637" descr="5-59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3" y="2015"/>
              <a:ext cx="2400" cy="22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05" name="图片 638" descr="5-58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2" y="2064"/>
              <a:ext cx="2400" cy="2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61786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0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07487" y="235680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535" y="1017674"/>
            <a:ext cx="185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</a:t>
            </a:r>
            <a:r>
              <a:rPr lang="zh-CN" altLang="en-US" dirty="0" smtClean="0"/>
              <a:t>三、任务实现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05574" y="321895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3" name="Rectangle 1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9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4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7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38535" y="1550598"/>
            <a:ext cx="6159956" cy="4462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1.</a:t>
            </a:r>
            <a:r>
              <a:rPr lang="zh-CN" altLang="zh-CN" sz="1400" dirty="0"/>
              <a:t>绘制轮廓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Step01</a:t>
            </a:r>
            <a:r>
              <a:rPr lang="zh-CN" altLang="zh-CN" sz="1400" dirty="0"/>
              <a:t>】新建空白文档。设置文档名称为“热气球”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设置</a:t>
            </a:r>
            <a:r>
              <a:rPr lang="zh-CN" altLang="zh-CN" sz="1400" dirty="0"/>
              <a:t>页面大小“宽”为</a:t>
            </a:r>
            <a:r>
              <a:rPr lang="en-US" altLang="zh-CN" sz="1400" dirty="0"/>
              <a:t>100mm</a:t>
            </a:r>
            <a:r>
              <a:rPr lang="zh-CN" altLang="zh-CN" sz="1400" dirty="0"/>
              <a:t>、“高”为</a:t>
            </a:r>
            <a:r>
              <a:rPr lang="en-US" altLang="zh-CN" sz="1400" dirty="0"/>
              <a:t>100mm</a:t>
            </a:r>
            <a:r>
              <a:rPr lang="zh-CN" altLang="zh-CN" sz="1400" dirty="0"/>
              <a:t>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Step02</a:t>
            </a:r>
            <a:r>
              <a:rPr lang="zh-CN" altLang="zh-CN" sz="1400" dirty="0"/>
              <a:t>】首先我们先绘制好热气球的轮廓。选择</a:t>
            </a:r>
            <a:r>
              <a:rPr lang="zh-CN" altLang="zh-CN" sz="1400" dirty="0" smtClean="0"/>
              <a:t>左</a:t>
            </a:r>
            <a:endParaRPr lang="en-US" altLang="zh-CN" sz="1400" dirty="0" smtClean="0"/>
          </a:p>
          <a:p>
            <a:r>
              <a:rPr lang="zh-CN" altLang="zh-CN" sz="1400" dirty="0" smtClean="0"/>
              <a:t>侧</a:t>
            </a:r>
            <a:r>
              <a:rPr lang="zh-CN" altLang="zh-CN" sz="1400" dirty="0"/>
              <a:t>工具栏“手绘工具”快捷键“</a:t>
            </a:r>
            <a:r>
              <a:rPr lang="en-US" altLang="zh-CN" sz="1400" dirty="0"/>
              <a:t>F5</a:t>
            </a:r>
            <a:r>
              <a:rPr lang="zh-CN" altLang="zh-CN" sz="1400" dirty="0"/>
              <a:t>”里面的“</a:t>
            </a:r>
            <a:r>
              <a:rPr lang="en-US" altLang="zh-CN" sz="1400" dirty="0"/>
              <a:t>3</a:t>
            </a:r>
            <a:r>
              <a:rPr lang="zh-CN" altLang="zh-CN" sz="1400" dirty="0"/>
              <a:t>点曲线</a:t>
            </a:r>
            <a:r>
              <a:rPr lang="zh-CN" altLang="zh-CN" sz="1400" dirty="0" smtClean="0"/>
              <a:t>”</a:t>
            </a:r>
            <a:endParaRPr lang="en-US" altLang="zh-CN" sz="1400" dirty="0" smtClean="0"/>
          </a:p>
          <a:p>
            <a:r>
              <a:rPr lang="zh-CN" altLang="zh-CN" sz="1400" dirty="0" smtClean="0"/>
              <a:t>工具</a:t>
            </a:r>
            <a:r>
              <a:rPr lang="zh-CN" altLang="zh-CN" sz="1400" dirty="0"/>
              <a:t>，如图</a:t>
            </a:r>
            <a:r>
              <a:rPr lang="en-US" altLang="zh-CN" sz="1400" dirty="0"/>
              <a:t>5-62</a:t>
            </a:r>
            <a:r>
              <a:rPr lang="zh-CN" altLang="zh-CN" sz="1400" dirty="0"/>
              <a:t>所示，绘制一条曲线，如图</a:t>
            </a:r>
            <a:r>
              <a:rPr lang="en-US" altLang="zh-CN" sz="1400" dirty="0"/>
              <a:t>5-63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再</a:t>
            </a:r>
            <a:r>
              <a:rPr lang="zh-CN" altLang="zh-CN" sz="1400" dirty="0"/>
              <a:t>用“椭圆形工具”快捷键 “</a:t>
            </a:r>
            <a:r>
              <a:rPr lang="en-US" altLang="zh-CN" sz="1400" dirty="0"/>
              <a:t>F7</a:t>
            </a:r>
            <a:r>
              <a:rPr lang="zh-CN" altLang="zh-CN" sz="1400" dirty="0"/>
              <a:t>”绘制一个椭圆放</a:t>
            </a:r>
            <a:r>
              <a:rPr lang="zh-CN" altLang="zh-CN" sz="1400" dirty="0" smtClean="0"/>
              <a:t>在线</a:t>
            </a:r>
            <a:endParaRPr lang="en-US" altLang="zh-CN" sz="1400" dirty="0" smtClean="0"/>
          </a:p>
          <a:p>
            <a:r>
              <a:rPr lang="zh-CN" altLang="zh-CN" sz="1400" dirty="0" smtClean="0"/>
              <a:t>条</a:t>
            </a:r>
            <a:r>
              <a:rPr lang="zh-CN" altLang="zh-CN" sz="1400" dirty="0"/>
              <a:t>下方，作为底部轮廓。如图</a:t>
            </a:r>
            <a:r>
              <a:rPr lang="en-US" altLang="zh-CN" sz="1400" dirty="0" smtClean="0"/>
              <a:t>5-64</a:t>
            </a:r>
            <a:endParaRPr lang="en-US" altLang="zh-CN" sz="1400" dirty="0"/>
          </a:p>
          <a:p>
            <a:r>
              <a:rPr lang="zh-CN" altLang="zh-CN" sz="1400" dirty="0" smtClean="0"/>
              <a:t>【</a:t>
            </a:r>
            <a:r>
              <a:rPr lang="en-US" altLang="zh-CN" sz="1400" dirty="0" smtClean="0"/>
              <a:t>Step03</a:t>
            </a:r>
            <a:r>
              <a:rPr lang="zh-CN" altLang="zh-CN" sz="1400" dirty="0" smtClean="0"/>
              <a:t>】再复制一条曲线用“形状工具”</a:t>
            </a:r>
            <a:r>
              <a:rPr lang="en-US" altLang="zh-CN" sz="1400" dirty="0" smtClean="0"/>
              <a:t> </a:t>
            </a:r>
            <a:r>
              <a:rPr lang="zh-CN" altLang="zh-CN" sz="1400" dirty="0" smtClean="0"/>
              <a:t>调整好角度，</a:t>
            </a:r>
            <a:endParaRPr lang="en-US" altLang="zh-CN" sz="1400" dirty="0" smtClean="0"/>
          </a:p>
          <a:p>
            <a:r>
              <a:rPr lang="zh-CN" altLang="zh-CN" sz="1400" dirty="0" smtClean="0"/>
              <a:t>然后选择左侧工具栏“虚拟段删除”工具如图</a:t>
            </a:r>
            <a:r>
              <a:rPr lang="en-US" altLang="zh-CN" sz="1400" dirty="0" smtClean="0"/>
              <a:t>5-65</a:t>
            </a:r>
            <a:r>
              <a:rPr lang="zh-CN" altLang="zh-CN" sz="1400" dirty="0" smtClean="0"/>
              <a:t>所示，</a:t>
            </a:r>
            <a:endParaRPr lang="en-US" altLang="zh-CN" sz="1400" dirty="0" smtClean="0"/>
          </a:p>
          <a:p>
            <a:r>
              <a:rPr lang="zh-CN" altLang="zh-CN" sz="1400" dirty="0" smtClean="0"/>
              <a:t>点击在超出底部轮廓的多余线条，将其删除，如图</a:t>
            </a:r>
            <a:r>
              <a:rPr lang="en-US" altLang="zh-CN" sz="1400" dirty="0" smtClean="0"/>
              <a:t>5-66</a:t>
            </a:r>
            <a:r>
              <a:rPr lang="zh-CN" altLang="zh-CN" sz="1400" dirty="0" smtClean="0"/>
              <a:t>重复</a:t>
            </a:r>
            <a:endParaRPr lang="en-US" altLang="zh-CN" sz="1400" dirty="0" smtClean="0"/>
          </a:p>
          <a:p>
            <a:r>
              <a:rPr lang="zh-CN" altLang="zh-CN" sz="1400" dirty="0" smtClean="0"/>
              <a:t>此动作依次绘制左侧曲线，曲线要从内到外依次缩短，变小，</a:t>
            </a:r>
            <a:endParaRPr lang="en-US" altLang="zh-CN" sz="1400" dirty="0" smtClean="0"/>
          </a:p>
          <a:p>
            <a:r>
              <a:rPr lang="zh-CN" altLang="zh-CN" sz="1400" dirty="0" smtClean="0"/>
              <a:t>如图</a:t>
            </a:r>
            <a:r>
              <a:rPr lang="en-US" altLang="zh-CN" sz="1400" dirty="0" smtClean="0"/>
              <a:t>5-67</a:t>
            </a:r>
            <a:r>
              <a:rPr lang="zh-CN" altLang="zh-CN" sz="1400" dirty="0" smtClean="0"/>
              <a:t>所示。</a:t>
            </a:r>
          </a:p>
          <a:p>
            <a:r>
              <a:rPr lang="zh-CN" altLang="zh-CN" sz="1400" dirty="0" smtClean="0"/>
              <a:t>【</a:t>
            </a:r>
            <a:r>
              <a:rPr lang="en-US" altLang="zh-CN" sz="1400" dirty="0"/>
              <a:t>Step04</a:t>
            </a:r>
            <a:r>
              <a:rPr lang="zh-CN" altLang="zh-CN" sz="1400" dirty="0"/>
              <a:t>】依次复制左侧数条线条调整好角度，然后再全选</a:t>
            </a:r>
            <a:r>
              <a:rPr lang="zh-CN" altLang="zh-CN" sz="1400" dirty="0" smtClean="0"/>
              <a:t>左</a:t>
            </a:r>
            <a:endParaRPr lang="en-US" altLang="zh-CN" sz="1400" dirty="0" smtClean="0"/>
          </a:p>
          <a:p>
            <a:r>
              <a:rPr lang="zh-CN" altLang="zh-CN" sz="1400" dirty="0" smtClean="0"/>
              <a:t>侧线</a:t>
            </a:r>
            <a:r>
              <a:rPr lang="zh-CN" altLang="zh-CN" sz="1400" dirty="0"/>
              <a:t>条进行复制水平翻转至右侧，然后拉出标尺参考线调整好角度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再</a:t>
            </a:r>
            <a:r>
              <a:rPr lang="zh-CN" altLang="zh-CN" sz="1400" dirty="0"/>
              <a:t>在中间绘制一条直行线条，如效果图</a:t>
            </a:r>
            <a:r>
              <a:rPr lang="en-US" altLang="zh-CN" sz="1400" dirty="0"/>
              <a:t>5-68</a:t>
            </a:r>
            <a:r>
              <a:rPr lang="zh-CN" altLang="zh-CN" sz="1400" dirty="0"/>
              <a:t>所示。</a:t>
            </a:r>
            <a:r>
              <a:rPr lang="en-US" altLang="zh-CN" sz="1400" dirty="0"/>
              <a:t>    </a:t>
            </a:r>
            <a:endParaRPr lang="zh-CN" altLang="zh-CN" sz="1400" dirty="0"/>
          </a:p>
          <a:p>
            <a:r>
              <a:rPr lang="en-US" altLang="zh-CN" sz="1400" dirty="0"/>
              <a:t> </a:t>
            </a:r>
            <a:r>
              <a:rPr lang="zh-CN" altLang="zh-CN" sz="1400" dirty="0" smtClean="0"/>
              <a:t>【</a:t>
            </a:r>
            <a:r>
              <a:rPr lang="en-US" altLang="zh-CN" sz="1400" dirty="0"/>
              <a:t>Step04</a:t>
            </a:r>
            <a:r>
              <a:rPr lang="zh-CN" altLang="zh-CN" sz="1400" dirty="0"/>
              <a:t>】下面我们把热气球的轮廓颜色换一下颜色。双击左侧</a:t>
            </a:r>
            <a:r>
              <a:rPr lang="zh-CN" altLang="zh-CN" sz="1400" dirty="0" smtClean="0"/>
              <a:t>工具栏</a:t>
            </a:r>
            <a:endParaRPr lang="en-US" altLang="zh-CN" sz="1400" dirty="0" smtClean="0"/>
          </a:p>
          <a:p>
            <a:r>
              <a:rPr lang="zh-CN" altLang="zh-CN" sz="1400" dirty="0" smtClean="0"/>
              <a:t>“选择工具”</a:t>
            </a:r>
            <a:r>
              <a:rPr lang="zh-CN" altLang="zh-CN" sz="1400" dirty="0"/>
              <a:t>全选对象，然后将轮廓线填充颜色为</a:t>
            </a:r>
            <a:r>
              <a:rPr lang="en-US" altLang="zh-CN" sz="1400" dirty="0"/>
              <a:t>(C:10</a:t>
            </a:r>
            <a:r>
              <a:rPr lang="zh-CN" altLang="zh-CN" sz="1400" dirty="0"/>
              <a:t>，</a:t>
            </a:r>
            <a:r>
              <a:rPr lang="en-US" altLang="zh-CN" sz="1400" dirty="0"/>
              <a:t>M:100, Y:100 K:0)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5-69</a:t>
            </a:r>
            <a:r>
              <a:rPr lang="zh-CN" altLang="zh-CN" sz="1400" dirty="0"/>
              <a:t>所示，完成热气球轮廓绘制，如效果图</a:t>
            </a:r>
            <a:r>
              <a:rPr lang="en-US" altLang="zh-CN" sz="1400" dirty="0"/>
              <a:t>5-70</a:t>
            </a:r>
            <a:r>
              <a:rPr lang="zh-CN" altLang="zh-CN" sz="1400" dirty="0"/>
              <a:t>所示。</a:t>
            </a:r>
          </a:p>
          <a:p>
            <a:endParaRPr lang="zh-CN" altLang="en-US" dirty="0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画布 370"/>
          <p:cNvGrpSpPr>
            <a:grpSpLocks noChangeAspect="1"/>
          </p:cNvGrpSpPr>
          <p:nvPr/>
        </p:nvGrpSpPr>
        <p:grpSpPr bwMode="auto">
          <a:xfrm>
            <a:off x="5086382" y="897060"/>
            <a:ext cx="5273675" cy="1833563"/>
            <a:chOff x="2361" y="2269"/>
            <a:chExt cx="7200" cy="2502"/>
          </a:xfrm>
        </p:grpSpPr>
        <p:sp>
          <p:nvSpPr>
            <p:cNvPr id="7182" name="AutoShape 8"/>
            <p:cNvSpPr>
              <a:spLocks noRot="1" noChangeAspect="1" noChangeArrowheads="1" noTextEdit="1"/>
            </p:cNvSpPr>
            <p:nvPr/>
          </p:nvSpPr>
          <p:spPr bwMode="auto">
            <a:xfrm>
              <a:off x="2361" y="2269"/>
              <a:ext cx="7200" cy="25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5" name="文本框 374"/>
            <p:cNvSpPr txBox="1">
              <a:spLocks noChangeArrowheads="1"/>
            </p:cNvSpPr>
            <p:nvPr/>
          </p:nvSpPr>
          <p:spPr bwMode="auto">
            <a:xfrm>
              <a:off x="3028" y="4322"/>
              <a:ext cx="968" cy="4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5-62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86" name="文本框 375"/>
            <p:cNvSpPr txBox="1">
              <a:spLocks noChangeArrowheads="1"/>
            </p:cNvSpPr>
            <p:nvPr/>
          </p:nvSpPr>
          <p:spPr bwMode="auto">
            <a:xfrm>
              <a:off x="5307" y="4322"/>
              <a:ext cx="968" cy="4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5-63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87" name="文本框 376"/>
            <p:cNvSpPr txBox="1">
              <a:spLocks noChangeArrowheads="1"/>
            </p:cNvSpPr>
            <p:nvPr/>
          </p:nvSpPr>
          <p:spPr bwMode="auto">
            <a:xfrm>
              <a:off x="7512" y="4322"/>
              <a:ext cx="967" cy="4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5-64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196" name="图片 639" descr="5-6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7" y="2419"/>
              <a:ext cx="1923" cy="1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5" name="图片 641" descr="5-6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4" y="2471"/>
              <a:ext cx="1501" cy="1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4" name="图片 642" descr="5-6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8" y="2429"/>
              <a:ext cx="1722" cy="1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88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89" name="画布 378"/>
          <p:cNvGrpSpPr>
            <a:grpSpLocks noChangeAspect="1"/>
          </p:cNvGrpSpPr>
          <p:nvPr/>
        </p:nvGrpSpPr>
        <p:grpSpPr bwMode="auto">
          <a:xfrm>
            <a:off x="5086382" y="2639658"/>
            <a:ext cx="5059073" cy="1725446"/>
            <a:chOff x="2361" y="5483"/>
            <a:chExt cx="7200" cy="2456"/>
          </a:xfrm>
        </p:grpSpPr>
        <p:sp>
          <p:nvSpPr>
            <p:cNvPr id="7194" name="AutoShape 20"/>
            <p:cNvSpPr>
              <a:spLocks noRot="1" noChangeAspect="1" noChangeArrowheads="1" noTextEdit="1"/>
            </p:cNvSpPr>
            <p:nvPr/>
          </p:nvSpPr>
          <p:spPr bwMode="auto">
            <a:xfrm>
              <a:off x="2361" y="5483"/>
              <a:ext cx="7200" cy="2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5" name="文本框 383"/>
            <p:cNvSpPr txBox="1">
              <a:spLocks noChangeArrowheads="1"/>
            </p:cNvSpPr>
            <p:nvPr/>
          </p:nvSpPr>
          <p:spPr bwMode="auto">
            <a:xfrm>
              <a:off x="2971" y="7539"/>
              <a:ext cx="1146" cy="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5-65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96" name="文本框 384"/>
            <p:cNvSpPr txBox="1">
              <a:spLocks noChangeArrowheads="1"/>
            </p:cNvSpPr>
            <p:nvPr/>
          </p:nvSpPr>
          <p:spPr bwMode="auto">
            <a:xfrm>
              <a:off x="5040" y="7539"/>
              <a:ext cx="1146" cy="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5-66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97" name="文本框 385"/>
            <p:cNvSpPr txBox="1">
              <a:spLocks noChangeArrowheads="1"/>
            </p:cNvSpPr>
            <p:nvPr/>
          </p:nvSpPr>
          <p:spPr bwMode="auto">
            <a:xfrm>
              <a:off x="7512" y="7539"/>
              <a:ext cx="1146" cy="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5-67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208" name="图片 643" descr="5-6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9" y="5578"/>
              <a:ext cx="1872" cy="1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07" name="图片 645" descr="5-6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5" y="5661"/>
              <a:ext cx="1940" cy="14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06" name="图片 646" descr="5-6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" y="5823"/>
              <a:ext cx="1742" cy="1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98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99" name="画布 387"/>
          <p:cNvGrpSpPr>
            <a:grpSpLocks noChangeAspect="1"/>
          </p:cNvGrpSpPr>
          <p:nvPr/>
        </p:nvGrpSpPr>
        <p:grpSpPr bwMode="auto">
          <a:xfrm>
            <a:off x="8530356" y="2441322"/>
            <a:ext cx="5273675" cy="2636838"/>
            <a:chOff x="2359" y="1509"/>
            <a:chExt cx="7200" cy="3600"/>
          </a:xfrm>
        </p:grpSpPr>
        <p:sp>
          <p:nvSpPr>
            <p:cNvPr id="5152" name="AutoShape 28"/>
            <p:cNvSpPr>
              <a:spLocks noRot="1" noChangeAspect="1" noChangeArrowheads="1" noTextEdit="1"/>
            </p:cNvSpPr>
            <p:nvPr/>
          </p:nvSpPr>
          <p:spPr bwMode="auto">
            <a:xfrm>
              <a:off x="2359" y="1509"/>
              <a:ext cx="7200" cy="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4" name="文本框 389"/>
            <p:cNvSpPr txBox="1">
              <a:spLocks noChangeArrowheads="1"/>
            </p:cNvSpPr>
            <p:nvPr/>
          </p:nvSpPr>
          <p:spPr bwMode="auto">
            <a:xfrm>
              <a:off x="5242" y="4634"/>
              <a:ext cx="1248" cy="4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5-68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218" name="图片 647" descr="5-6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8" y="1834"/>
              <a:ext cx="2598" cy="24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5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56" name="画布 391"/>
          <p:cNvGrpSpPr>
            <a:grpSpLocks noChangeAspect="1"/>
          </p:cNvGrpSpPr>
          <p:nvPr/>
        </p:nvGrpSpPr>
        <p:grpSpPr bwMode="auto">
          <a:xfrm>
            <a:off x="5858783" y="4365104"/>
            <a:ext cx="4845395" cy="2084308"/>
            <a:chOff x="2359" y="10343"/>
            <a:chExt cx="7200" cy="3096"/>
          </a:xfrm>
        </p:grpSpPr>
        <p:sp>
          <p:nvSpPr>
            <p:cNvPr id="5157" name="AutoShape 36"/>
            <p:cNvSpPr>
              <a:spLocks noRot="1" noChangeAspect="1" noChangeArrowheads="1" noTextEdit="1"/>
            </p:cNvSpPr>
            <p:nvPr/>
          </p:nvSpPr>
          <p:spPr bwMode="auto">
            <a:xfrm>
              <a:off x="2359" y="10343"/>
              <a:ext cx="7200" cy="3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8" name="文本框 394"/>
            <p:cNvSpPr txBox="1">
              <a:spLocks noChangeArrowheads="1"/>
            </p:cNvSpPr>
            <p:nvPr/>
          </p:nvSpPr>
          <p:spPr bwMode="auto">
            <a:xfrm>
              <a:off x="3313" y="13060"/>
              <a:ext cx="1491" cy="4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5-69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60" name="文本框 395"/>
            <p:cNvSpPr txBox="1">
              <a:spLocks noChangeArrowheads="1"/>
            </p:cNvSpPr>
            <p:nvPr/>
          </p:nvSpPr>
          <p:spPr bwMode="auto">
            <a:xfrm>
              <a:off x="6937" y="13060"/>
              <a:ext cx="1491" cy="4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5-70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225" name="图片 648" descr="5-7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8" y="10571"/>
              <a:ext cx="2407" cy="23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24" name="图片 649" descr="5-6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9" y="10609"/>
              <a:ext cx="2076" cy="2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268718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0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07487" y="235680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535" y="1017674"/>
            <a:ext cx="185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</a:t>
            </a:r>
            <a:r>
              <a:rPr lang="zh-CN" altLang="en-US" dirty="0" smtClean="0"/>
              <a:t>三、任务实现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05574" y="321895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3" name="Rectangle 1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9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4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7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38535" y="1550598"/>
            <a:ext cx="593912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dirty="0" smtClean="0"/>
              <a:t>热气球</a:t>
            </a:r>
            <a:r>
              <a:rPr lang="zh-CN" altLang="zh-CN" dirty="0"/>
              <a:t>颜色填充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Step05</a:t>
            </a:r>
            <a:r>
              <a:rPr lang="zh-CN" altLang="zh-CN" sz="1400" dirty="0"/>
              <a:t>】点击选择左侧工具栏</a:t>
            </a:r>
            <a:r>
              <a:rPr lang="en-US" altLang="zh-CN" sz="1400" dirty="0"/>
              <a:t> </a:t>
            </a:r>
            <a:r>
              <a:rPr lang="zh-CN" altLang="zh-CN" sz="1400" dirty="0"/>
              <a:t>，给绘制的热气球依次交错填充上颜色，</a:t>
            </a:r>
          </a:p>
          <a:p>
            <a:r>
              <a:rPr lang="zh-CN" altLang="zh-CN" sz="1400" dirty="0"/>
              <a:t>（</a:t>
            </a:r>
            <a:r>
              <a:rPr lang="en-US" altLang="zh-CN" sz="1400" dirty="0"/>
              <a:t>C:0,M:0,Y:100,K:0</a:t>
            </a:r>
            <a:r>
              <a:rPr lang="zh-CN" altLang="zh-CN" sz="1400" dirty="0"/>
              <a:t>）（</a:t>
            </a:r>
            <a:r>
              <a:rPr lang="en-US" altLang="zh-CN" sz="1400" dirty="0"/>
              <a:t>C:25,M:100,Y:100,K:0</a:t>
            </a:r>
            <a:r>
              <a:rPr lang="zh-CN" altLang="zh-CN" sz="1400" dirty="0"/>
              <a:t>），如图</a:t>
            </a:r>
            <a:r>
              <a:rPr lang="en-US" altLang="zh-CN" sz="1400" dirty="0"/>
              <a:t>5-71</a:t>
            </a:r>
            <a:r>
              <a:rPr lang="zh-CN" altLang="zh-CN" sz="1400" dirty="0"/>
              <a:t>，</a:t>
            </a:r>
            <a:r>
              <a:rPr lang="en-US" altLang="zh-CN" sz="1400" dirty="0"/>
              <a:t>5-72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Step06</a:t>
            </a:r>
            <a:r>
              <a:rPr lang="zh-CN" altLang="zh-CN" sz="1400" dirty="0"/>
              <a:t>】完成填充效果图</a:t>
            </a:r>
            <a:r>
              <a:rPr lang="en-US" altLang="zh-CN" sz="1400" dirty="0"/>
              <a:t>5-73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Step07</a:t>
            </a:r>
            <a:r>
              <a:rPr lang="zh-CN" altLang="zh-CN" sz="1400" dirty="0"/>
              <a:t>】热气球的颜色看起来太单一，我们可以把气球底部变换为</a:t>
            </a:r>
            <a:r>
              <a:rPr lang="zh-CN" altLang="zh-CN" sz="1400" dirty="0" smtClean="0"/>
              <a:t>深</a:t>
            </a:r>
            <a:endParaRPr lang="en-US" altLang="zh-CN" sz="1400" dirty="0" smtClean="0"/>
          </a:p>
          <a:p>
            <a:r>
              <a:rPr lang="zh-CN" altLang="zh-CN" sz="1400" dirty="0" smtClean="0"/>
              <a:t>一些</a:t>
            </a:r>
            <a:r>
              <a:rPr lang="zh-CN" altLang="zh-CN" sz="1400" dirty="0"/>
              <a:t>的颜色使热气球看起来更有层次。制作方法：点击左侧工具栏</a:t>
            </a:r>
            <a:r>
              <a:rPr lang="zh-CN" altLang="zh-CN" sz="1400" dirty="0" smtClean="0"/>
              <a:t>选择</a:t>
            </a:r>
            <a:endParaRPr lang="en-US" altLang="zh-CN" sz="1400" dirty="0" smtClean="0"/>
          </a:p>
          <a:p>
            <a:r>
              <a:rPr lang="zh-CN" altLang="zh-CN" sz="1400" dirty="0" smtClean="0"/>
              <a:t>“刻刀工具”</a:t>
            </a:r>
            <a:r>
              <a:rPr lang="en-US" altLang="zh-CN" sz="1400" dirty="0"/>
              <a:t>,</a:t>
            </a:r>
            <a:r>
              <a:rPr lang="zh-CN" altLang="zh-CN" sz="1400" dirty="0"/>
              <a:t>将填充的颜色依次分离为两个对象，如图</a:t>
            </a:r>
            <a:r>
              <a:rPr lang="en-US" altLang="zh-CN" sz="1400" dirty="0"/>
              <a:t>5-74</a:t>
            </a:r>
            <a:r>
              <a:rPr lang="zh-CN" altLang="zh-CN" sz="1400" dirty="0"/>
              <a:t>，</a:t>
            </a:r>
            <a:r>
              <a:rPr lang="en-US" altLang="zh-CN" sz="1400" dirty="0"/>
              <a:t>5-75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然</a:t>
            </a:r>
            <a:r>
              <a:rPr lang="zh-CN" altLang="zh-CN" sz="1400" dirty="0"/>
              <a:t>再把颜色分别填充为（</a:t>
            </a:r>
            <a:r>
              <a:rPr lang="en-US" altLang="zh-CN" sz="1400" dirty="0"/>
              <a:t>C:46,M:100,Y:100,K:22</a:t>
            </a:r>
            <a:r>
              <a:rPr lang="zh-CN" altLang="zh-CN" sz="1400" dirty="0"/>
              <a:t>）（</a:t>
            </a:r>
            <a:r>
              <a:rPr lang="en-US" altLang="zh-CN" sz="1400" dirty="0"/>
              <a:t>C:0,M:35,Y:96,K:0</a:t>
            </a:r>
            <a:r>
              <a:rPr lang="zh-CN" altLang="zh-CN" sz="1400" dirty="0"/>
              <a:t>）</a:t>
            </a:r>
            <a:r>
              <a:rPr lang="zh-CN" altLang="zh-CN" sz="1400" dirty="0" smtClean="0"/>
              <a:t>如</a:t>
            </a:r>
            <a:endParaRPr lang="en-US" altLang="zh-CN" sz="1400" dirty="0" smtClean="0"/>
          </a:p>
          <a:p>
            <a:r>
              <a:rPr lang="zh-CN" altLang="zh-CN" sz="1400" dirty="0" smtClean="0"/>
              <a:t>图</a:t>
            </a:r>
            <a:r>
              <a:rPr lang="en-US" altLang="zh-CN" sz="1400" dirty="0"/>
              <a:t>5-76</a:t>
            </a:r>
            <a:r>
              <a:rPr lang="zh-CN" altLang="zh-CN" sz="1400" dirty="0"/>
              <a:t>，</a:t>
            </a:r>
            <a:r>
              <a:rPr lang="en-US" altLang="zh-CN" sz="1400" dirty="0"/>
              <a:t>5-77</a:t>
            </a:r>
            <a:r>
              <a:rPr lang="zh-CN" altLang="zh-CN" sz="1400" dirty="0"/>
              <a:t>所示，效果如图</a:t>
            </a:r>
            <a:r>
              <a:rPr lang="en-US" altLang="zh-CN" sz="1400" dirty="0"/>
              <a:t>5-76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pPr lvl="0"/>
            <a:r>
              <a:rPr lang="zh-CN" altLang="zh-CN" sz="1400" dirty="0"/>
              <a:t> 制作立体效果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Step08</a:t>
            </a:r>
            <a:r>
              <a:rPr lang="zh-CN" altLang="zh-CN" sz="1400" dirty="0"/>
              <a:t>】首先我们给热气球颜色制作一些立体效果，选择左侧</a:t>
            </a:r>
            <a:r>
              <a:rPr lang="zh-CN" altLang="zh-CN" sz="1400" dirty="0" smtClean="0"/>
              <a:t>工具栏</a:t>
            </a:r>
            <a:endParaRPr lang="en-US" altLang="zh-CN" sz="1400" dirty="0" smtClean="0"/>
          </a:p>
          <a:p>
            <a:r>
              <a:rPr lang="zh-CN" altLang="zh-CN" sz="1400" dirty="0" smtClean="0"/>
              <a:t>“调和工具”</a:t>
            </a:r>
            <a:r>
              <a:rPr lang="en-US" altLang="zh-CN" sz="1400" dirty="0" smtClean="0"/>
              <a:t> </a:t>
            </a:r>
            <a:r>
              <a:rPr lang="zh-CN" altLang="zh-CN" sz="1400" dirty="0"/>
              <a:t>如图</a:t>
            </a:r>
            <a:r>
              <a:rPr lang="en-US" altLang="zh-CN" sz="1400" dirty="0"/>
              <a:t>5-79</a:t>
            </a:r>
            <a:r>
              <a:rPr lang="zh-CN" altLang="zh-CN" sz="1400" dirty="0"/>
              <a:t>，</a:t>
            </a:r>
            <a:r>
              <a:rPr lang="en-US" altLang="zh-CN" sz="1400" dirty="0"/>
              <a:t>5-80</a:t>
            </a:r>
            <a:r>
              <a:rPr lang="zh-CN" altLang="zh-CN" sz="1400" dirty="0"/>
              <a:t>，</a:t>
            </a:r>
            <a:r>
              <a:rPr lang="en-US" altLang="zh-CN" sz="1400" dirty="0"/>
              <a:t>5-81</a:t>
            </a:r>
            <a:r>
              <a:rPr lang="zh-CN" altLang="zh-CN" sz="1400" dirty="0"/>
              <a:t>所示，给热气球添加调和效果。</a:t>
            </a:r>
            <a:r>
              <a:rPr lang="zh-CN" altLang="zh-CN" sz="1400" dirty="0" smtClean="0"/>
              <a:t>效果</a:t>
            </a:r>
            <a:endParaRPr lang="en-US" altLang="zh-CN" sz="1400" dirty="0" smtClean="0"/>
          </a:p>
          <a:p>
            <a:r>
              <a:rPr lang="zh-CN" altLang="zh-CN" sz="1400" dirty="0" smtClean="0"/>
              <a:t>图</a:t>
            </a:r>
            <a:r>
              <a:rPr lang="zh-CN" altLang="zh-CN" sz="1400" dirty="0"/>
              <a:t>如图</a:t>
            </a:r>
            <a:r>
              <a:rPr lang="en-US" altLang="zh-CN" sz="1400" dirty="0"/>
              <a:t>5-82</a:t>
            </a:r>
            <a:r>
              <a:rPr lang="zh-CN" altLang="zh-CN" sz="1400" dirty="0"/>
              <a:t>所示。</a:t>
            </a:r>
          </a:p>
          <a:p>
            <a:endParaRPr lang="zh-CN" altLang="zh-CN" sz="1400" dirty="0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8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98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4" name="画布 397"/>
          <p:cNvGrpSpPr>
            <a:grpSpLocks noChangeAspect="1"/>
          </p:cNvGrpSpPr>
          <p:nvPr/>
        </p:nvGrpSpPr>
        <p:grpSpPr bwMode="auto">
          <a:xfrm>
            <a:off x="6018209" y="1024166"/>
            <a:ext cx="3444862" cy="1073279"/>
            <a:chOff x="2359" y="6732"/>
            <a:chExt cx="7200" cy="2243"/>
          </a:xfrm>
        </p:grpSpPr>
        <p:sp>
          <p:nvSpPr>
            <p:cNvPr id="25" name="AutoShape 15"/>
            <p:cNvSpPr>
              <a:spLocks noRot="1" noChangeAspect="1" noChangeArrowheads="1" noTextEdit="1"/>
            </p:cNvSpPr>
            <p:nvPr/>
          </p:nvSpPr>
          <p:spPr bwMode="auto">
            <a:xfrm>
              <a:off x="2359" y="6732"/>
              <a:ext cx="7200" cy="2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文本框 400"/>
            <p:cNvSpPr txBox="1">
              <a:spLocks noChangeArrowheads="1"/>
            </p:cNvSpPr>
            <p:nvPr/>
          </p:nvSpPr>
          <p:spPr bwMode="auto">
            <a:xfrm>
              <a:off x="3313" y="8539"/>
              <a:ext cx="1398" cy="4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5-71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" name="文本框 401"/>
            <p:cNvSpPr txBox="1">
              <a:spLocks noChangeArrowheads="1"/>
            </p:cNvSpPr>
            <p:nvPr/>
          </p:nvSpPr>
          <p:spPr bwMode="auto">
            <a:xfrm>
              <a:off x="7530" y="8539"/>
              <a:ext cx="1397" cy="4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5-72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9228" name="图片 650" descr="5-7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" y="6904"/>
              <a:ext cx="3145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7" name="图片 651" descr="5-7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3" y="6892"/>
              <a:ext cx="3265" cy="1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68" name="画布 403"/>
          <p:cNvGrpSpPr>
            <a:grpSpLocks noChangeAspect="1"/>
          </p:cNvGrpSpPr>
          <p:nvPr/>
        </p:nvGrpSpPr>
        <p:grpSpPr bwMode="auto">
          <a:xfrm>
            <a:off x="8287526" y="788266"/>
            <a:ext cx="4208083" cy="1734156"/>
            <a:chOff x="2359" y="897"/>
            <a:chExt cx="7200" cy="2967"/>
          </a:xfrm>
        </p:grpSpPr>
        <p:sp>
          <p:nvSpPr>
            <p:cNvPr id="7169" name="AutoShape 22"/>
            <p:cNvSpPr>
              <a:spLocks noRot="1" noChangeAspect="1" noChangeArrowheads="1" noTextEdit="1"/>
            </p:cNvSpPr>
            <p:nvPr/>
          </p:nvSpPr>
          <p:spPr bwMode="auto">
            <a:xfrm>
              <a:off x="2359" y="897"/>
              <a:ext cx="7200" cy="2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" name="文本框 405"/>
            <p:cNvSpPr txBox="1">
              <a:spLocks noChangeArrowheads="1"/>
            </p:cNvSpPr>
            <p:nvPr/>
          </p:nvSpPr>
          <p:spPr bwMode="auto">
            <a:xfrm>
              <a:off x="5363" y="3474"/>
              <a:ext cx="1286" cy="3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5-73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9236" name="图片 653" descr="5-7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7" y="1082"/>
              <a:ext cx="2547" cy="2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71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72" name="画布 407"/>
          <p:cNvGrpSpPr>
            <a:grpSpLocks noChangeAspect="1"/>
          </p:cNvGrpSpPr>
          <p:nvPr/>
        </p:nvGrpSpPr>
        <p:grpSpPr bwMode="auto">
          <a:xfrm>
            <a:off x="6233399" y="2483985"/>
            <a:ext cx="4042240" cy="3684499"/>
            <a:chOff x="2359" y="5518"/>
            <a:chExt cx="7200" cy="6560"/>
          </a:xfrm>
        </p:grpSpPr>
        <p:sp>
          <p:nvSpPr>
            <p:cNvPr id="7173" name="AutoShape 36"/>
            <p:cNvSpPr>
              <a:spLocks noRot="1" noChangeAspect="1" noChangeArrowheads="1" noTextEdit="1"/>
            </p:cNvSpPr>
            <p:nvPr/>
          </p:nvSpPr>
          <p:spPr bwMode="auto">
            <a:xfrm>
              <a:off x="2359" y="5518"/>
              <a:ext cx="7200" cy="6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51" name="图片 40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" y="5518"/>
              <a:ext cx="2719" cy="1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50" name="图片 40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1" y="5518"/>
              <a:ext cx="2757" cy="16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74" name="文本框 410"/>
            <p:cNvSpPr txBox="1">
              <a:spLocks noChangeArrowheads="1"/>
            </p:cNvSpPr>
            <p:nvPr/>
          </p:nvSpPr>
          <p:spPr bwMode="auto">
            <a:xfrm>
              <a:off x="3491" y="7447"/>
              <a:ext cx="1332" cy="4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5-74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75" name="文本框 411"/>
            <p:cNvSpPr txBox="1">
              <a:spLocks noChangeArrowheads="1"/>
            </p:cNvSpPr>
            <p:nvPr/>
          </p:nvSpPr>
          <p:spPr bwMode="auto">
            <a:xfrm>
              <a:off x="7142" y="7391"/>
              <a:ext cx="1332" cy="46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5-75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76" name="文本框 414"/>
            <p:cNvSpPr txBox="1">
              <a:spLocks noChangeArrowheads="1"/>
            </p:cNvSpPr>
            <p:nvPr/>
          </p:nvSpPr>
          <p:spPr bwMode="auto">
            <a:xfrm>
              <a:off x="3407" y="9222"/>
              <a:ext cx="1331" cy="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5-76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78" name="文本框 415"/>
            <p:cNvSpPr txBox="1">
              <a:spLocks noChangeArrowheads="1"/>
            </p:cNvSpPr>
            <p:nvPr/>
          </p:nvSpPr>
          <p:spPr bwMode="auto">
            <a:xfrm>
              <a:off x="7459" y="9328"/>
              <a:ext cx="1330" cy="4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5-77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79" name="文本框 417"/>
            <p:cNvSpPr txBox="1">
              <a:spLocks noChangeArrowheads="1"/>
            </p:cNvSpPr>
            <p:nvPr/>
          </p:nvSpPr>
          <p:spPr bwMode="auto">
            <a:xfrm>
              <a:off x="5372" y="11619"/>
              <a:ext cx="1331" cy="4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5-78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9244" name="图片 654" descr="5-7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5" y="10085"/>
              <a:ext cx="2718" cy="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43" name="图片 655" descr="5-7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5" y="8005"/>
              <a:ext cx="2778" cy="1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42" name="图片 656" descr="5-7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2" y="7897"/>
              <a:ext cx="2933" cy="1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80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81" name="画布 419"/>
          <p:cNvGrpSpPr>
            <a:grpSpLocks noChangeAspect="1"/>
          </p:cNvGrpSpPr>
          <p:nvPr/>
        </p:nvGrpSpPr>
        <p:grpSpPr bwMode="auto">
          <a:xfrm>
            <a:off x="1883940" y="4259740"/>
            <a:ext cx="3302622" cy="2419499"/>
            <a:chOff x="2359" y="811"/>
            <a:chExt cx="7200" cy="6751"/>
          </a:xfrm>
        </p:grpSpPr>
        <p:sp>
          <p:nvSpPr>
            <p:cNvPr id="7183" name="AutoShape 52"/>
            <p:cNvSpPr>
              <a:spLocks noRot="1" noChangeAspect="1" noChangeArrowheads="1" noTextEdit="1"/>
            </p:cNvSpPr>
            <p:nvPr/>
          </p:nvSpPr>
          <p:spPr bwMode="auto">
            <a:xfrm>
              <a:off x="2359" y="811"/>
              <a:ext cx="7200" cy="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4" name="文本框 423"/>
            <p:cNvSpPr txBox="1">
              <a:spLocks noChangeArrowheads="1"/>
            </p:cNvSpPr>
            <p:nvPr/>
          </p:nvSpPr>
          <p:spPr bwMode="auto">
            <a:xfrm>
              <a:off x="2608" y="3309"/>
              <a:ext cx="1699" cy="5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5-79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90" name="文本框 424"/>
            <p:cNvSpPr txBox="1">
              <a:spLocks noChangeArrowheads="1"/>
            </p:cNvSpPr>
            <p:nvPr/>
          </p:nvSpPr>
          <p:spPr bwMode="auto">
            <a:xfrm>
              <a:off x="4984" y="3092"/>
              <a:ext cx="1985" cy="6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5-80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91" name="文本框 425"/>
            <p:cNvSpPr txBox="1">
              <a:spLocks noChangeArrowheads="1"/>
            </p:cNvSpPr>
            <p:nvPr/>
          </p:nvSpPr>
          <p:spPr bwMode="auto">
            <a:xfrm>
              <a:off x="7182" y="3092"/>
              <a:ext cx="1950" cy="6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5-81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92" name="文本框 427"/>
            <p:cNvSpPr txBox="1">
              <a:spLocks noChangeArrowheads="1"/>
            </p:cNvSpPr>
            <p:nvPr/>
          </p:nvSpPr>
          <p:spPr bwMode="auto">
            <a:xfrm>
              <a:off x="4815" y="6992"/>
              <a:ext cx="1911" cy="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5-82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9263" name="图片 657" descr="5-8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" y="4273"/>
              <a:ext cx="3122" cy="27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62" name="图片 658" descr="5-81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0" y="980"/>
              <a:ext cx="1297" cy="2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61" name="图片 659" descr="5-80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3" y="1090"/>
              <a:ext cx="1749" cy="2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60" name="图片 660" descr="5-79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1" y="1071"/>
              <a:ext cx="1192" cy="2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63535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0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07487" y="235680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535" y="1017674"/>
            <a:ext cx="185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</a:t>
            </a:r>
            <a:r>
              <a:rPr lang="zh-CN" altLang="en-US" dirty="0" smtClean="0"/>
              <a:t>三、任务实现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05574" y="321895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3" name="Rectangle 1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9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4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7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38535" y="1550598"/>
            <a:ext cx="500169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Step09</a:t>
            </a:r>
            <a:r>
              <a:rPr lang="zh-CN" altLang="zh-CN" sz="1400" dirty="0"/>
              <a:t>】然后我们给再热气球制作一些反光效果</a:t>
            </a:r>
            <a:r>
              <a:rPr lang="zh-CN" altLang="zh-CN" sz="1400" dirty="0" smtClean="0"/>
              <a:t>让</a:t>
            </a:r>
            <a:endParaRPr lang="en-US" altLang="zh-CN" sz="1400" dirty="0" smtClean="0"/>
          </a:p>
          <a:p>
            <a:r>
              <a:rPr lang="zh-CN" altLang="zh-CN" sz="1400" dirty="0" smtClean="0"/>
              <a:t>热气球</a:t>
            </a:r>
            <a:r>
              <a:rPr lang="zh-CN" altLang="zh-CN" sz="1400" dirty="0"/>
              <a:t>看起来更有立体感。选择左侧工具栏“</a:t>
            </a:r>
            <a:r>
              <a:rPr lang="zh-CN" altLang="zh-CN" sz="1400" dirty="0" smtClean="0"/>
              <a:t>椭圆形</a:t>
            </a:r>
            <a:endParaRPr lang="en-US" altLang="zh-CN" sz="1400" dirty="0" smtClean="0"/>
          </a:p>
          <a:p>
            <a:r>
              <a:rPr lang="zh-CN" altLang="zh-CN" sz="1400" dirty="0" smtClean="0"/>
              <a:t>工具</a:t>
            </a:r>
            <a:r>
              <a:rPr lang="zh-CN" altLang="zh-CN" sz="1400" dirty="0"/>
              <a:t>”快捷键“</a:t>
            </a:r>
            <a:r>
              <a:rPr lang="en-US" altLang="zh-CN" sz="1400" dirty="0"/>
              <a:t>F7</a:t>
            </a:r>
            <a:r>
              <a:rPr lang="zh-CN" altLang="zh-CN" sz="1400" dirty="0"/>
              <a:t>”在热气球上方绘制一个白色</a:t>
            </a:r>
            <a:r>
              <a:rPr lang="zh-CN" altLang="zh-CN" sz="1400" dirty="0" smtClean="0"/>
              <a:t>椭圆</a:t>
            </a:r>
            <a:endParaRPr lang="en-US" altLang="zh-CN" sz="1400" dirty="0" smtClean="0"/>
          </a:p>
          <a:p>
            <a:r>
              <a:rPr lang="zh-CN" altLang="zh-CN" sz="1400" dirty="0" smtClean="0"/>
              <a:t>对象</a:t>
            </a:r>
            <a:r>
              <a:rPr lang="zh-CN" altLang="zh-CN" sz="1400" dirty="0"/>
              <a:t>，添加颜色为白色，然后去掉轮廓线，如图</a:t>
            </a:r>
            <a:r>
              <a:rPr lang="en-US" altLang="zh-CN" sz="1400" dirty="0" smtClean="0"/>
              <a:t>5-83</a:t>
            </a:r>
            <a:r>
              <a:rPr lang="zh-CN" altLang="zh-CN" sz="1400" dirty="0" smtClean="0"/>
              <a:t>所示</a:t>
            </a:r>
            <a:r>
              <a:rPr lang="zh-CN" altLang="en-US" sz="1400" dirty="0"/>
              <a:t>。</a:t>
            </a:r>
            <a:endParaRPr lang="zh-CN" altLang="zh-CN" sz="1400" dirty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Step010</a:t>
            </a:r>
            <a:r>
              <a:rPr lang="zh-CN" altLang="zh-CN" sz="1400" dirty="0"/>
              <a:t>】选择左侧工具栏“透明度工具”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，在属性</a:t>
            </a:r>
            <a:r>
              <a:rPr lang="zh-CN" altLang="zh-CN" sz="1400" dirty="0" smtClean="0"/>
              <a:t>栏</a:t>
            </a:r>
            <a:endParaRPr lang="en-US" altLang="zh-CN" sz="1400" dirty="0" smtClean="0"/>
          </a:p>
          <a:p>
            <a:r>
              <a:rPr lang="zh-CN" altLang="zh-CN" sz="1400" dirty="0" smtClean="0"/>
              <a:t>选择</a:t>
            </a:r>
            <a:r>
              <a:rPr lang="zh-CN" altLang="zh-CN" sz="1400" dirty="0"/>
              <a:t>“渐变透明度”</a:t>
            </a:r>
            <a:r>
              <a:rPr lang="en-US" altLang="zh-CN" sz="1400" dirty="0"/>
              <a:t> </a:t>
            </a:r>
            <a:r>
              <a:rPr lang="zh-CN" altLang="zh-CN" sz="1400" dirty="0"/>
              <a:t>在选择里面的“椭圆形渐变透明度”</a:t>
            </a:r>
            <a:r>
              <a:rPr lang="en-US" altLang="zh-CN" sz="1400" dirty="0"/>
              <a:t> 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在</a:t>
            </a:r>
            <a:r>
              <a:rPr lang="zh-CN" altLang="zh-CN" sz="1400" dirty="0"/>
              <a:t>所绘制的白色椭圆对象上添加透明度效果，如图</a:t>
            </a:r>
            <a:r>
              <a:rPr lang="en-US" altLang="zh-CN" sz="1400" dirty="0"/>
              <a:t>5-84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调整</a:t>
            </a:r>
            <a:r>
              <a:rPr lang="zh-CN" altLang="zh-CN" sz="1400" dirty="0"/>
              <a:t>、复制添加透明度的对象，如图</a:t>
            </a:r>
            <a:r>
              <a:rPr lang="en-US" altLang="zh-CN" sz="1400" dirty="0"/>
              <a:t>5-85</a:t>
            </a:r>
            <a:r>
              <a:rPr lang="zh-CN" altLang="zh-CN" sz="1400" dirty="0"/>
              <a:t>所示，使反光看</a:t>
            </a:r>
            <a:r>
              <a:rPr lang="zh-CN" altLang="zh-CN" sz="1400" dirty="0" smtClean="0"/>
              <a:t>起</a:t>
            </a:r>
            <a:endParaRPr lang="en-US" altLang="zh-CN" sz="1400" dirty="0" smtClean="0"/>
          </a:p>
          <a:p>
            <a:r>
              <a:rPr lang="zh-CN" altLang="zh-CN" sz="1400" dirty="0" smtClean="0"/>
              <a:t>来</a:t>
            </a:r>
            <a:r>
              <a:rPr lang="zh-CN" altLang="zh-CN" sz="1400" dirty="0"/>
              <a:t>效果更真实，如图</a:t>
            </a:r>
            <a:r>
              <a:rPr lang="en-US" altLang="zh-CN" sz="1400" dirty="0"/>
              <a:t>5-86</a:t>
            </a:r>
            <a:r>
              <a:rPr lang="zh-CN" altLang="zh-CN" sz="1400" dirty="0"/>
              <a:t>，图</a:t>
            </a:r>
            <a:r>
              <a:rPr lang="en-US" altLang="zh-CN" sz="1400" dirty="0"/>
              <a:t>5-87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Step11</a:t>
            </a:r>
            <a:r>
              <a:rPr lang="zh-CN" altLang="zh-CN" sz="1400" dirty="0"/>
              <a:t>】导入素材“热气球底部素材”放置热气球底部图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完成</a:t>
            </a:r>
            <a:r>
              <a:rPr lang="zh-CN" altLang="zh-CN" sz="1400" dirty="0"/>
              <a:t>最终效果，图</a:t>
            </a:r>
            <a:r>
              <a:rPr lang="en-US" altLang="zh-CN" sz="1400" dirty="0"/>
              <a:t>5-88</a:t>
            </a:r>
            <a:r>
              <a:rPr lang="zh-CN" altLang="zh-CN" sz="1400" dirty="0"/>
              <a:t>所示</a:t>
            </a:r>
          </a:p>
          <a:p>
            <a:endParaRPr lang="zh-CN" altLang="zh-CN" sz="1400" dirty="0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8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98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1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0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画布 429"/>
          <p:cNvGrpSpPr>
            <a:grpSpLocks noChangeAspect="1"/>
          </p:cNvGrpSpPr>
          <p:nvPr/>
        </p:nvGrpSpPr>
        <p:grpSpPr bwMode="auto">
          <a:xfrm>
            <a:off x="3417788" y="588600"/>
            <a:ext cx="5273675" cy="2247900"/>
            <a:chOff x="2359" y="10988"/>
            <a:chExt cx="7200" cy="3067"/>
          </a:xfrm>
        </p:grpSpPr>
        <p:sp>
          <p:nvSpPr>
            <p:cNvPr id="20" name="AutoShape 4"/>
            <p:cNvSpPr>
              <a:spLocks noRot="1" noChangeAspect="1" noChangeArrowheads="1" noTextEdit="1"/>
            </p:cNvSpPr>
            <p:nvPr/>
          </p:nvSpPr>
          <p:spPr bwMode="auto">
            <a:xfrm>
              <a:off x="2359" y="10988"/>
              <a:ext cx="7200" cy="3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文本框 431"/>
            <p:cNvSpPr txBox="1">
              <a:spLocks noChangeArrowheads="1"/>
            </p:cNvSpPr>
            <p:nvPr/>
          </p:nvSpPr>
          <p:spPr bwMode="auto">
            <a:xfrm>
              <a:off x="5252" y="13640"/>
              <a:ext cx="1201" cy="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5-83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0242" name="图片 661" descr="5-8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8" y="11381"/>
              <a:ext cx="2683" cy="20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82" name="画布 433"/>
          <p:cNvGrpSpPr>
            <a:grpSpLocks noChangeAspect="1"/>
          </p:cNvGrpSpPr>
          <p:nvPr/>
        </p:nvGrpSpPr>
        <p:grpSpPr bwMode="auto">
          <a:xfrm>
            <a:off x="6526443" y="2406219"/>
            <a:ext cx="5085625" cy="4056865"/>
            <a:chOff x="2359" y="8860"/>
            <a:chExt cx="7200" cy="5742"/>
          </a:xfrm>
        </p:grpSpPr>
        <p:sp>
          <p:nvSpPr>
            <p:cNvPr id="7185" name="AutoShape 16"/>
            <p:cNvSpPr>
              <a:spLocks noRot="1" noChangeAspect="1" noChangeArrowheads="1" noTextEdit="1"/>
            </p:cNvSpPr>
            <p:nvPr/>
          </p:nvSpPr>
          <p:spPr bwMode="auto">
            <a:xfrm>
              <a:off x="2359" y="8860"/>
              <a:ext cx="7200" cy="57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6" name="文本框 436"/>
            <p:cNvSpPr txBox="1">
              <a:spLocks noChangeArrowheads="1"/>
            </p:cNvSpPr>
            <p:nvPr/>
          </p:nvSpPr>
          <p:spPr bwMode="auto">
            <a:xfrm>
              <a:off x="3593" y="11225"/>
              <a:ext cx="1184" cy="3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5-84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87" name="文本框 437"/>
            <p:cNvSpPr txBox="1">
              <a:spLocks noChangeArrowheads="1"/>
            </p:cNvSpPr>
            <p:nvPr/>
          </p:nvSpPr>
          <p:spPr bwMode="auto">
            <a:xfrm>
              <a:off x="7245" y="11225"/>
              <a:ext cx="1184" cy="3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5-85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89" name="文本框 440"/>
            <p:cNvSpPr txBox="1">
              <a:spLocks noChangeArrowheads="1"/>
            </p:cNvSpPr>
            <p:nvPr/>
          </p:nvSpPr>
          <p:spPr bwMode="auto">
            <a:xfrm>
              <a:off x="3677" y="14169"/>
              <a:ext cx="1100" cy="44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5-86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93" name="文本框 441"/>
            <p:cNvSpPr txBox="1">
              <a:spLocks noChangeArrowheads="1"/>
            </p:cNvSpPr>
            <p:nvPr/>
          </p:nvSpPr>
          <p:spPr bwMode="auto">
            <a:xfrm>
              <a:off x="7348" y="14232"/>
              <a:ext cx="1164" cy="3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5-87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0251" name="图片 662" descr="5-8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7" y="12038"/>
              <a:ext cx="2400" cy="1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50" name="图片 663" descr="5-8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11810"/>
              <a:ext cx="2719" cy="2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9" name="图片 664" descr="5-8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4" y="9219"/>
              <a:ext cx="2400" cy="1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8" name="图片 665" descr="5-8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3" y="9018"/>
              <a:ext cx="2400" cy="17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94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95" name="画布 443"/>
          <p:cNvGrpSpPr>
            <a:grpSpLocks noChangeAspect="1"/>
          </p:cNvGrpSpPr>
          <p:nvPr/>
        </p:nvGrpSpPr>
        <p:grpSpPr bwMode="auto">
          <a:xfrm>
            <a:off x="-133331" y="3861110"/>
            <a:ext cx="5273675" cy="2795588"/>
            <a:chOff x="2359" y="10397"/>
            <a:chExt cx="7200" cy="3815"/>
          </a:xfrm>
        </p:grpSpPr>
        <p:sp>
          <p:nvSpPr>
            <p:cNvPr id="7196" name="AutoShape 25"/>
            <p:cNvSpPr>
              <a:spLocks noRot="1" noChangeAspect="1" noChangeArrowheads="1" noTextEdit="1"/>
            </p:cNvSpPr>
            <p:nvPr/>
          </p:nvSpPr>
          <p:spPr bwMode="auto">
            <a:xfrm>
              <a:off x="2359" y="10397"/>
              <a:ext cx="7200" cy="3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7" name="文本框 445"/>
            <p:cNvSpPr txBox="1">
              <a:spLocks noChangeArrowheads="1"/>
            </p:cNvSpPr>
            <p:nvPr/>
          </p:nvSpPr>
          <p:spPr bwMode="auto">
            <a:xfrm>
              <a:off x="5335" y="13803"/>
              <a:ext cx="1454" cy="4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5-88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0263" name="图片 667" descr="5-8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0" y="10602"/>
              <a:ext cx="3152" cy="30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59033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3" idx="6"/>
          </p:cNvCxnSpPr>
          <p:nvPr/>
        </p:nvCxnSpPr>
        <p:spPr>
          <a:xfrm>
            <a:off x="3650903" y="301662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850703" y="211652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燕尾形 3"/>
          <p:cNvSpPr/>
          <p:nvPr/>
        </p:nvSpPr>
        <p:spPr>
          <a:xfrm>
            <a:off x="2354803" y="249462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2931" y="2272150"/>
            <a:ext cx="4931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第三节 制作招贴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69234" y="319766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8" name="矩形 7"/>
          <p:cNvSpPr/>
          <p:nvPr/>
        </p:nvSpPr>
        <p:spPr>
          <a:xfrm>
            <a:off x="4569234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</a:p>
        </p:txBody>
      </p:sp>
      <p:sp>
        <p:nvSpPr>
          <p:cNvPr id="9" name="矩形 8"/>
          <p:cNvSpPr/>
          <p:nvPr/>
        </p:nvSpPr>
        <p:spPr>
          <a:xfrm>
            <a:off x="4569233" y="3974628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10" name="矩形 9"/>
          <p:cNvSpPr/>
          <p:nvPr/>
        </p:nvSpPr>
        <p:spPr>
          <a:xfrm>
            <a:off x="10203631" y="680717"/>
            <a:ext cx="15841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chemeClr val="bg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五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b="1" dirty="0" smtClean="0"/>
              <a:t>排列和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组合对象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420968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527" y1="782" x2="99912" y2="1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4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09844" y="206084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第一节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22911" y="305966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第二节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81852" y="400506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第三节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11143" y="20608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制作日历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811143" y="305415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制作热气球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840467" y="40163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制作招贴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347647" y="620688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项目五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b="1" dirty="0" smtClean="0"/>
              <a:t>排列和组合对象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773470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1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10131623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0647" y="1484784"/>
            <a:ext cx="9023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        </a:t>
            </a:r>
            <a:r>
              <a:rPr lang="zh-CN" altLang="en-US" dirty="0" smtClean="0"/>
              <a:t>一、</a:t>
            </a:r>
            <a:r>
              <a:rPr lang="en-US" altLang="zh-CN" dirty="0"/>
              <a:t> </a:t>
            </a:r>
            <a:r>
              <a:rPr lang="zh-CN" altLang="en-US" dirty="0" smtClean="0"/>
              <a:t>任务分析</a:t>
            </a:r>
            <a:endParaRPr lang="en-US" altLang="zh-CN" dirty="0" smtClean="0"/>
          </a:p>
          <a:p>
            <a:r>
              <a:rPr lang="zh-CN" altLang="zh-CN" dirty="0"/>
              <a:t>关于“招贴”的制作，可以从以下几个方面着手进行</a:t>
            </a:r>
            <a:r>
              <a:rPr lang="zh-CN" altLang="zh-CN" dirty="0" smtClean="0"/>
              <a:t>分析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79495" y="346863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7301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1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10275639" y="235680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538214" y="332656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3662" y="1040465"/>
            <a:ext cx="185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</a:t>
            </a:r>
            <a:r>
              <a:rPr lang="zh-CN" altLang="en-US" dirty="0" smtClean="0"/>
              <a:t>二、</a:t>
            </a:r>
            <a:r>
              <a:rPr lang="en-US" altLang="zh-CN" dirty="0" smtClean="0"/>
              <a:t> </a:t>
            </a:r>
            <a:r>
              <a:rPr lang="zh-CN" altLang="en-US" dirty="0"/>
              <a:t>知识</a:t>
            </a:r>
            <a:r>
              <a:rPr lang="zh-CN" altLang="en-US" dirty="0" smtClean="0"/>
              <a:t>储备</a:t>
            </a:r>
            <a:r>
              <a:rPr lang="en-US" altLang="zh-CN" dirty="0" smtClean="0"/>
              <a:t>(1)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51503" y="287070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4130" y="1409797"/>
            <a:ext cx="5391219" cy="252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“粗糙笔刷工具”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zh-CN" sz="1400" dirty="0" smtClean="0"/>
              <a:t>它</a:t>
            </a:r>
            <a:r>
              <a:rPr lang="zh-CN" altLang="zh-CN" sz="1400" dirty="0"/>
              <a:t>可以改变矢量图形对象中轮廓的</a:t>
            </a:r>
            <a:r>
              <a:rPr lang="zh-CN" altLang="zh-CN" sz="1400" dirty="0" smtClean="0"/>
              <a:t>平滑</a:t>
            </a:r>
            <a:endParaRPr lang="en-US" altLang="zh-CN" sz="1400" dirty="0" smtClean="0"/>
          </a:p>
          <a:p>
            <a:r>
              <a:rPr lang="zh-CN" altLang="zh-CN" sz="1400" dirty="0" smtClean="0"/>
              <a:t>度</a:t>
            </a:r>
            <a:r>
              <a:rPr lang="zh-CN" altLang="zh-CN" sz="1400" dirty="0"/>
              <a:t>，使其轮廓形状改变，从而产生粗糙的、锯齿或尖突</a:t>
            </a:r>
            <a:r>
              <a:rPr lang="zh-CN" altLang="zh-CN" sz="1400" dirty="0" smtClean="0"/>
              <a:t>的</a:t>
            </a:r>
            <a:endParaRPr lang="en-US" altLang="zh-CN" sz="1400" dirty="0" smtClean="0"/>
          </a:p>
          <a:p>
            <a:r>
              <a:rPr lang="zh-CN" altLang="zh-CN" sz="1400" dirty="0" smtClean="0"/>
              <a:t>边缘</a:t>
            </a:r>
            <a:r>
              <a:rPr lang="zh-CN" altLang="zh-CN" sz="1400" dirty="0"/>
              <a:t>变形效果，但是不能对组合对象进行操作。</a:t>
            </a:r>
          </a:p>
          <a:p>
            <a:r>
              <a:rPr lang="zh-CN" altLang="zh-CN" sz="1400" dirty="0"/>
              <a:t>“粗糙笔刷工具”位于左侧工具栏，如图</a:t>
            </a:r>
            <a:r>
              <a:rPr lang="en-US" altLang="zh-CN" sz="1400" dirty="0"/>
              <a:t>5-90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单击“粗糙笔刷工具”，在对象的轮廓位置单击鼠标左键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则</a:t>
            </a:r>
            <a:r>
              <a:rPr lang="zh-CN" altLang="zh-CN" sz="1400" dirty="0"/>
              <a:t>会形成单个的尖突效果，可以制作褶皱效果如图</a:t>
            </a:r>
            <a:r>
              <a:rPr lang="en-US" altLang="zh-CN" sz="1400" dirty="0"/>
              <a:t>5-91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 smtClean="0"/>
              <a:t>在</a:t>
            </a:r>
            <a:r>
              <a:rPr lang="zh-CN" altLang="zh-CN" sz="1400" dirty="0"/>
              <a:t>轮廓位置单击鼠标左键按住不放进行拖动，会形成细小且</a:t>
            </a:r>
            <a:r>
              <a:rPr lang="zh-CN" altLang="zh-CN" sz="1400" dirty="0" smtClean="0"/>
              <a:t>均</a:t>
            </a:r>
            <a:endParaRPr lang="en-US" altLang="zh-CN" sz="1400" dirty="0" smtClean="0"/>
          </a:p>
          <a:p>
            <a:r>
              <a:rPr lang="zh-CN" altLang="zh-CN" sz="1400" dirty="0" smtClean="0"/>
              <a:t>匀</a:t>
            </a:r>
            <a:r>
              <a:rPr lang="zh-CN" altLang="zh-CN" sz="1400" dirty="0"/>
              <a:t>的粗糙尖突效果，频率数值小，尖角比较缓慢，集频率数值</a:t>
            </a:r>
            <a:r>
              <a:rPr lang="zh-CN" altLang="zh-CN" sz="1400" dirty="0" smtClean="0"/>
              <a:t>大，</a:t>
            </a:r>
            <a:endParaRPr lang="en-US" altLang="zh-CN" sz="1400" dirty="0" smtClean="0"/>
          </a:p>
          <a:p>
            <a:r>
              <a:rPr lang="zh-CN" altLang="zh-CN" sz="1400" dirty="0" smtClean="0"/>
              <a:t>尖</a:t>
            </a:r>
            <a:r>
              <a:rPr lang="zh-CN" altLang="zh-CN" sz="1400" dirty="0"/>
              <a:t>角越多越密集，如图</a:t>
            </a:r>
            <a:r>
              <a:rPr lang="en-US" altLang="zh-CN" sz="1400" dirty="0"/>
              <a:t>5-92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“粗糙笔刷工具”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属性栏，如图</a:t>
            </a:r>
            <a:r>
              <a:rPr lang="en-US" altLang="zh-CN" sz="1400" dirty="0"/>
              <a:t>5-93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zh-CN" altLang="zh-CN" sz="1400" dirty="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981" y="4005064"/>
            <a:ext cx="552747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属性栏选项介绍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b="1" dirty="0">
                <a:solidFill>
                  <a:srgbClr val="FF0000"/>
                </a:solidFill>
              </a:rPr>
              <a:t>笔尖半径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zh-CN" dirty="0">
                <a:solidFill>
                  <a:srgbClr val="FF0000"/>
                </a:solidFill>
              </a:rPr>
              <a:t>：</a:t>
            </a:r>
            <a:r>
              <a:rPr lang="zh-CN" altLang="zh-CN" sz="1400" dirty="0"/>
              <a:t>设定粗糙笔尖的大小。</a:t>
            </a:r>
          </a:p>
          <a:p>
            <a:r>
              <a:rPr lang="zh-CN" altLang="zh-CN" b="1" dirty="0">
                <a:solidFill>
                  <a:srgbClr val="FF0000"/>
                </a:solidFill>
              </a:rPr>
              <a:t>尖突频率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zh-CN" dirty="0">
                <a:solidFill>
                  <a:srgbClr val="FF0000"/>
                </a:solidFill>
              </a:rPr>
              <a:t>：</a:t>
            </a:r>
            <a:r>
              <a:rPr lang="zh-CN" altLang="zh-CN" sz="1400" dirty="0"/>
              <a:t>通过输入数值改变粗糙的尖突频率，频率数值越大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en-US" altLang="zh-CN" sz="1400" dirty="0"/>
              <a:t> </a:t>
            </a:r>
            <a:r>
              <a:rPr lang="en-US" altLang="zh-CN" sz="1400" dirty="0" smtClean="0"/>
              <a:t>                              </a:t>
            </a:r>
            <a:r>
              <a:rPr lang="zh-CN" altLang="zh-CN" sz="1400" dirty="0" smtClean="0"/>
              <a:t>尖</a:t>
            </a:r>
            <a:r>
              <a:rPr lang="zh-CN" altLang="zh-CN" sz="1400" dirty="0"/>
              <a:t>角越多越密集，数值范围为</a:t>
            </a:r>
            <a:r>
              <a:rPr lang="en-US" altLang="zh-CN" sz="1400" dirty="0"/>
              <a:t>1-10</a:t>
            </a:r>
            <a:r>
              <a:rPr lang="zh-CN" altLang="zh-CN" sz="1400" dirty="0"/>
              <a:t>。</a:t>
            </a:r>
          </a:p>
          <a:p>
            <a:r>
              <a:rPr lang="zh-CN" altLang="zh-CN" b="1" dirty="0">
                <a:solidFill>
                  <a:srgbClr val="FF0000"/>
                </a:solidFill>
              </a:rPr>
              <a:t>干燥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zh-CN" dirty="0">
                <a:solidFill>
                  <a:srgbClr val="FF0000"/>
                </a:solidFill>
              </a:rPr>
              <a:t>：</a:t>
            </a:r>
            <a:r>
              <a:rPr lang="zh-CN" altLang="zh-CN" sz="1400" dirty="0"/>
              <a:t>拖动时增加粗糙尖突的数量，数值范围为</a:t>
            </a:r>
            <a:r>
              <a:rPr lang="en-US" altLang="zh-CN" sz="1400" dirty="0"/>
              <a:t>-10</a:t>
            </a:r>
            <a:r>
              <a:rPr lang="zh-CN" altLang="zh-CN" sz="1400" dirty="0"/>
              <a:t>—</a:t>
            </a:r>
            <a:r>
              <a:rPr lang="en-US" altLang="zh-CN" sz="1400" dirty="0"/>
              <a:t>10</a:t>
            </a:r>
            <a:r>
              <a:rPr lang="zh-CN" altLang="zh-CN" sz="1400" dirty="0"/>
              <a:t>。</a:t>
            </a:r>
          </a:p>
          <a:p>
            <a:r>
              <a:rPr lang="zh-CN" altLang="zh-CN" b="1" dirty="0">
                <a:solidFill>
                  <a:srgbClr val="FF0000"/>
                </a:solidFill>
              </a:rPr>
              <a:t>笔倾斜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zh-CN" dirty="0">
                <a:solidFill>
                  <a:srgbClr val="FF0000"/>
                </a:solidFill>
              </a:rPr>
              <a:t>：</a:t>
            </a:r>
            <a:r>
              <a:rPr lang="zh-CN" altLang="zh-CN" sz="1400" dirty="0"/>
              <a:t>设置粗糙尖突的高度，数值范围为</a:t>
            </a:r>
            <a:r>
              <a:rPr lang="en-US" altLang="zh-CN" sz="1400" dirty="0"/>
              <a:t>0</a:t>
            </a:r>
            <a:r>
              <a:rPr lang="zh-CN" altLang="zh-CN" sz="1400" dirty="0"/>
              <a:t>—</a:t>
            </a:r>
            <a:r>
              <a:rPr lang="en-US" altLang="zh-CN" sz="1400" dirty="0"/>
              <a:t>90</a:t>
            </a:r>
            <a:r>
              <a:rPr lang="zh-CN" altLang="zh-CN" sz="1400" dirty="0"/>
              <a:t>。</a:t>
            </a:r>
          </a:p>
          <a:p>
            <a:r>
              <a:rPr lang="zh-CN" altLang="zh-CN" b="1" dirty="0">
                <a:solidFill>
                  <a:srgbClr val="FF0000"/>
                </a:solidFill>
              </a:rPr>
              <a:t>尖突方向</a:t>
            </a:r>
            <a:r>
              <a:rPr lang="en-US" altLang="zh-CN" dirty="0">
                <a:solidFill>
                  <a:srgbClr val="FF0000"/>
                </a:solidFill>
              </a:rPr>
              <a:t> : </a:t>
            </a:r>
            <a:r>
              <a:rPr lang="zh-CN" altLang="zh-CN" sz="1400" dirty="0" smtClean="0"/>
              <a:t>可以更改粗糙尖突的方向。</a:t>
            </a:r>
            <a:endParaRPr lang="zh-CN" altLang="zh-CN" sz="1400" dirty="0"/>
          </a:p>
          <a:p>
            <a:endParaRPr lang="zh-CN" altLang="en-US" dirty="0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画布 457"/>
          <p:cNvGrpSpPr>
            <a:grpSpLocks noChangeAspect="1"/>
          </p:cNvGrpSpPr>
          <p:nvPr/>
        </p:nvGrpSpPr>
        <p:grpSpPr bwMode="auto">
          <a:xfrm>
            <a:off x="3849836" y="900387"/>
            <a:ext cx="5273675" cy="1997075"/>
            <a:chOff x="2359" y="4175"/>
            <a:chExt cx="7200" cy="2726"/>
          </a:xfrm>
        </p:grpSpPr>
        <p:sp>
          <p:nvSpPr>
            <p:cNvPr id="15" name="AutoShape 4"/>
            <p:cNvSpPr>
              <a:spLocks noRot="1" noChangeAspect="1" noChangeArrowheads="1" noTextEdit="1"/>
            </p:cNvSpPr>
            <p:nvPr/>
          </p:nvSpPr>
          <p:spPr bwMode="auto">
            <a:xfrm>
              <a:off x="2359" y="4175"/>
              <a:ext cx="7200" cy="2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文本框 459"/>
            <p:cNvSpPr txBox="1">
              <a:spLocks noChangeArrowheads="1"/>
            </p:cNvSpPr>
            <p:nvPr/>
          </p:nvSpPr>
          <p:spPr bwMode="auto">
            <a:xfrm>
              <a:off x="5260" y="6559"/>
              <a:ext cx="1026" cy="3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5-90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1266" name="图片 669" descr="5-9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5" y="4428"/>
              <a:ext cx="1514" cy="1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3" name="画布 463"/>
          <p:cNvGrpSpPr>
            <a:grpSpLocks noChangeAspect="1"/>
          </p:cNvGrpSpPr>
          <p:nvPr/>
        </p:nvGrpSpPr>
        <p:grpSpPr bwMode="auto">
          <a:xfrm>
            <a:off x="7064209" y="1800427"/>
            <a:ext cx="5273675" cy="1868488"/>
            <a:chOff x="2359" y="11659"/>
            <a:chExt cx="7200" cy="2550"/>
          </a:xfrm>
        </p:grpSpPr>
        <p:sp>
          <p:nvSpPr>
            <p:cNvPr id="24" name="AutoShape 12"/>
            <p:cNvSpPr>
              <a:spLocks noRot="1" noChangeAspect="1" noChangeArrowheads="1" noTextEdit="1"/>
            </p:cNvSpPr>
            <p:nvPr/>
          </p:nvSpPr>
          <p:spPr bwMode="auto">
            <a:xfrm>
              <a:off x="2359" y="11659"/>
              <a:ext cx="7200" cy="2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文本框 466"/>
            <p:cNvSpPr txBox="1">
              <a:spLocks noChangeArrowheads="1"/>
            </p:cNvSpPr>
            <p:nvPr/>
          </p:nvSpPr>
          <p:spPr bwMode="auto">
            <a:xfrm>
              <a:off x="3444" y="13790"/>
              <a:ext cx="1146" cy="4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5-91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6" name="文本框 467"/>
            <p:cNvSpPr txBox="1">
              <a:spLocks noChangeArrowheads="1"/>
            </p:cNvSpPr>
            <p:nvPr/>
          </p:nvSpPr>
          <p:spPr bwMode="auto">
            <a:xfrm>
              <a:off x="6546" y="13790"/>
              <a:ext cx="1314" cy="4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5-92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1273" name="图片 670" descr="5-9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6" y="11999"/>
              <a:ext cx="2917" cy="15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72" name="图片 671" descr="5-9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8" y="11820"/>
              <a:ext cx="2145" cy="1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8" name="画布 469"/>
          <p:cNvGrpSpPr>
            <a:grpSpLocks noChangeAspect="1"/>
          </p:cNvGrpSpPr>
          <p:nvPr/>
        </p:nvGrpSpPr>
        <p:grpSpPr bwMode="auto">
          <a:xfrm>
            <a:off x="4836288" y="3933565"/>
            <a:ext cx="5273675" cy="628650"/>
            <a:chOff x="2359" y="6732"/>
            <a:chExt cx="7200" cy="857"/>
          </a:xfrm>
        </p:grpSpPr>
        <p:sp>
          <p:nvSpPr>
            <p:cNvPr id="29" name="AutoShape 19"/>
            <p:cNvSpPr>
              <a:spLocks noRot="1" noChangeAspect="1" noChangeArrowheads="1" noTextEdit="1"/>
            </p:cNvSpPr>
            <p:nvPr/>
          </p:nvSpPr>
          <p:spPr bwMode="auto">
            <a:xfrm>
              <a:off x="2359" y="6732"/>
              <a:ext cx="7200" cy="8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文本框 471"/>
            <p:cNvSpPr txBox="1">
              <a:spLocks noChangeArrowheads="1"/>
            </p:cNvSpPr>
            <p:nvPr/>
          </p:nvSpPr>
          <p:spPr bwMode="auto">
            <a:xfrm>
              <a:off x="5279" y="7163"/>
              <a:ext cx="1537" cy="4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5-93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1281" name="图片 672" descr="5-9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3" y="6812"/>
              <a:ext cx="5587" cy="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32592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0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10131623" y="235680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535" y="1017674"/>
            <a:ext cx="185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</a:t>
            </a:r>
            <a:r>
              <a:rPr lang="zh-CN" altLang="en-US" dirty="0" smtClean="0"/>
              <a:t>三、任务实现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07487" y="321895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3" name="Rectangle 1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9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4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7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38535" y="1550598"/>
            <a:ext cx="6451638" cy="41857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Step01</a:t>
            </a:r>
            <a:r>
              <a:rPr lang="zh-CN" altLang="zh-CN" sz="1400" dirty="0"/>
              <a:t>】新建空白文档。设置文档名称为“制作招贴”，</a:t>
            </a:r>
            <a:r>
              <a:rPr lang="zh-CN" altLang="zh-CN" sz="1400" dirty="0" smtClean="0"/>
              <a:t>设置</a:t>
            </a:r>
            <a:endParaRPr lang="en-US" altLang="zh-CN" sz="1400" dirty="0" smtClean="0"/>
          </a:p>
          <a:p>
            <a:r>
              <a:rPr lang="en-US" altLang="zh-CN" sz="1400" dirty="0" smtClean="0"/>
              <a:t> </a:t>
            </a:r>
            <a:r>
              <a:rPr lang="zh-CN" altLang="zh-CN" sz="1400" dirty="0" smtClean="0"/>
              <a:t>页面</a:t>
            </a:r>
            <a:r>
              <a:rPr lang="zh-CN" altLang="zh-CN" sz="1400" dirty="0"/>
              <a:t>大小“宽”为</a:t>
            </a:r>
            <a:r>
              <a:rPr lang="en-US" altLang="zh-CN" sz="1400" dirty="0"/>
              <a:t>200mm</a:t>
            </a:r>
            <a:r>
              <a:rPr lang="zh-CN" altLang="zh-CN" sz="1400" dirty="0"/>
              <a:t>、“高”为</a:t>
            </a:r>
            <a:r>
              <a:rPr lang="en-US" altLang="zh-CN" sz="1400" dirty="0"/>
              <a:t>300mm</a:t>
            </a:r>
            <a:r>
              <a:rPr lang="zh-CN" altLang="zh-CN" sz="1400" dirty="0"/>
              <a:t>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Step02</a:t>
            </a:r>
            <a:r>
              <a:rPr lang="zh-CN" altLang="zh-CN" sz="1400" dirty="0"/>
              <a:t>】首先在左侧工具栏选择“椭圆形工具”在先绘制一</a:t>
            </a:r>
            <a:r>
              <a:rPr lang="zh-CN" altLang="zh-CN" sz="1400" dirty="0" smtClean="0"/>
              <a:t>个</a:t>
            </a:r>
            <a:endParaRPr lang="en-US" altLang="zh-CN" sz="1400" dirty="0" smtClean="0"/>
          </a:p>
          <a:p>
            <a:r>
              <a:rPr lang="en-US" altLang="zh-CN" sz="1400" dirty="0"/>
              <a:t>  </a:t>
            </a:r>
            <a:r>
              <a:rPr lang="zh-CN" altLang="zh-CN" sz="1400" dirty="0" smtClean="0"/>
              <a:t>椭圆</a:t>
            </a:r>
            <a:r>
              <a:rPr lang="zh-CN" altLang="zh-CN" sz="1400" dirty="0"/>
              <a:t>，然后填充上颜色（</a:t>
            </a:r>
            <a:r>
              <a:rPr lang="en-US" altLang="zh-CN" sz="1400" dirty="0"/>
              <a:t>C:77,M:7,Y:91,K:0</a:t>
            </a:r>
            <a:r>
              <a:rPr lang="zh-CN" altLang="zh-CN" sz="1400" dirty="0"/>
              <a:t>）</a:t>
            </a:r>
            <a:r>
              <a:rPr lang="en-US" altLang="zh-CN" sz="1400" dirty="0"/>
              <a:t>,</a:t>
            </a:r>
            <a:r>
              <a:rPr lang="zh-CN" altLang="zh-CN" sz="1400" dirty="0"/>
              <a:t>轮廓颜色设置</a:t>
            </a:r>
            <a:r>
              <a:rPr lang="zh-CN" altLang="zh-CN" sz="1400" dirty="0" smtClean="0"/>
              <a:t>为</a:t>
            </a:r>
            <a:endParaRPr lang="en-US" altLang="zh-CN" sz="1400" dirty="0" smtClean="0"/>
          </a:p>
          <a:p>
            <a:r>
              <a:rPr lang="zh-CN" altLang="zh-CN" sz="1400" dirty="0" smtClean="0"/>
              <a:t>（</a:t>
            </a:r>
            <a:r>
              <a:rPr lang="en-US" altLang="zh-CN" sz="1400" dirty="0"/>
              <a:t>C:22,M:47,Y:92,K:0</a:t>
            </a:r>
            <a:r>
              <a:rPr lang="zh-CN" altLang="zh-CN" sz="1400" dirty="0"/>
              <a:t>）如图</a:t>
            </a:r>
            <a:r>
              <a:rPr lang="en-US" altLang="zh-CN" sz="1400" dirty="0"/>
              <a:t>5-94</a:t>
            </a:r>
            <a:r>
              <a:rPr lang="zh-CN" altLang="zh-CN" sz="1400" dirty="0"/>
              <a:t>，</a:t>
            </a:r>
            <a:r>
              <a:rPr lang="en-US" altLang="zh-CN" sz="1400" dirty="0"/>
              <a:t>5-95</a:t>
            </a:r>
            <a:r>
              <a:rPr lang="zh-CN" altLang="zh-CN" sz="1400" dirty="0"/>
              <a:t>所示。</a:t>
            </a:r>
          </a:p>
          <a:p>
            <a:r>
              <a:rPr lang="en-US" altLang="zh-CN" sz="1400" dirty="0"/>
              <a:t> </a:t>
            </a:r>
            <a:r>
              <a:rPr lang="zh-CN" altLang="zh-CN" sz="1400" dirty="0" smtClean="0"/>
              <a:t>【</a:t>
            </a:r>
            <a:r>
              <a:rPr lang="en-US" altLang="zh-CN" sz="1400" dirty="0"/>
              <a:t>Step03</a:t>
            </a:r>
            <a:r>
              <a:rPr lang="zh-CN" altLang="zh-CN" sz="1400" dirty="0"/>
              <a:t>】在左侧工具栏选择“形状工具”里面的“粗糙笔刷工具</a:t>
            </a:r>
            <a:r>
              <a:rPr lang="zh-CN" altLang="zh-CN" sz="1400" dirty="0" smtClean="0"/>
              <a:t>”</a:t>
            </a:r>
            <a:endParaRPr lang="en-US" altLang="zh-CN" sz="1400" dirty="0" smtClean="0"/>
          </a:p>
          <a:p>
            <a:r>
              <a:rPr lang="zh-CN" altLang="zh-CN" sz="1400" dirty="0" smtClean="0"/>
              <a:t>属性</a:t>
            </a:r>
            <a:r>
              <a:rPr lang="zh-CN" altLang="zh-CN" sz="1400" dirty="0"/>
              <a:t>栏设置“笔尖大小”</a:t>
            </a:r>
            <a:r>
              <a:rPr lang="en-US" altLang="zh-CN" sz="1400" dirty="0"/>
              <a:t>3.8mm</a:t>
            </a:r>
            <a:r>
              <a:rPr lang="zh-CN" altLang="zh-CN" sz="1400" dirty="0"/>
              <a:t>”“尖突频率”为</a:t>
            </a:r>
            <a:r>
              <a:rPr lang="en-US" altLang="zh-CN" sz="1400" dirty="0"/>
              <a:t>1</a:t>
            </a:r>
            <a:r>
              <a:rPr lang="zh-CN" altLang="zh-CN" sz="1400" dirty="0"/>
              <a:t>，“干燥”为</a:t>
            </a:r>
            <a:r>
              <a:rPr lang="en-US" altLang="zh-CN" sz="1400" dirty="0"/>
              <a:t>2 </a:t>
            </a:r>
            <a:r>
              <a:rPr lang="en-US" altLang="zh-CN" sz="1400" dirty="0" smtClean="0"/>
              <a:t>,</a:t>
            </a:r>
          </a:p>
          <a:p>
            <a:r>
              <a:rPr lang="zh-CN" altLang="zh-CN" sz="1400" dirty="0" smtClean="0"/>
              <a:t>然后</a:t>
            </a:r>
            <a:r>
              <a:rPr lang="zh-CN" altLang="zh-CN" sz="1400" dirty="0"/>
              <a:t>在轮廓线上按住左键不放沿轮廓线绘制一圈，完成后释放鼠标</a:t>
            </a:r>
            <a:r>
              <a:rPr lang="zh-CN" altLang="zh-CN" sz="1400" dirty="0" smtClean="0"/>
              <a:t>出</a:t>
            </a:r>
            <a:endParaRPr lang="en-US" altLang="zh-CN" sz="1400" dirty="0" smtClean="0"/>
          </a:p>
          <a:p>
            <a:r>
              <a:rPr lang="zh-CN" altLang="zh-CN" sz="1400" dirty="0" smtClean="0"/>
              <a:t>现</a:t>
            </a:r>
            <a:r>
              <a:rPr lang="zh-CN" altLang="zh-CN" sz="1400" dirty="0"/>
              <a:t>绒毛的效果，如图</a:t>
            </a:r>
            <a:r>
              <a:rPr lang="en-US" altLang="zh-CN" sz="1400" dirty="0"/>
              <a:t>5-96</a:t>
            </a:r>
            <a:r>
              <a:rPr lang="zh-CN" altLang="zh-CN" sz="1400" dirty="0"/>
              <a:t>，</a:t>
            </a:r>
            <a:r>
              <a:rPr lang="en-US" altLang="zh-CN" sz="1400" dirty="0"/>
              <a:t>5-97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Step04</a:t>
            </a:r>
            <a:r>
              <a:rPr lang="zh-CN" altLang="zh-CN" sz="1400" dirty="0"/>
              <a:t>】左侧工具栏选择“椭圆形工具”给小鸡绘制眼睛，首先</a:t>
            </a:r>
            <a:r>
              <a:rPr lang="zh-CN" altLang="zh-CN" sz="1400" dirty="0" smtClean="0"/>
              <a:t>画</a:t>
            </a:r>
            <a:endParaRPr lang="en-US" altLang="zh-CN" sz="1400" dirty="0" smtClean="0"/>
          </a:p>
          <a:p>
            <a:r>
              <a:rPr lang="zh-CN" altLang="zh-CN" sz="1400" dirty="0" smtClean="0"/>
              <a:t>一</a:t>
            </a:r>
            <a:r>
              <a:rPr lang="zh-CN" altLang="zh-CN" sz="1400" dirty="0"/>
              <a:t>个竖形的椭圆轮廓，轮廓线条加粗为“</a:t>
            </a:r>
            <a:r>
              <a:rPr lang="en-US" altLang="zh-CN" sz="1400" dirty="0"/>
              <a:t>1.5</a:t>
            </a:r>
            <a:r>
              <a:rPr lang="zh-CN" altLang="zh-CN" sz="1400" dirty="0"/>
              <a:t>”颜色填充为（</a:t>
            </a:r>
            <a:r>
              <a:rPr lang="en-US" altLang="zh-CN" sz="1400" dirty="0"/>
              <a:t>C:22,M:47,Y:92,K:0</a:t>
            </a:r>
            <a:r>
              <a:rPr lang="zh-CN" altLang="zh-CN" sz="1400" dirty="0" smtClean="0"/>
              <a:t>）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5-98</a:t>
            </a:r>
            <a:r>
              <a:rPr lang="zh-CN" altLang="zh-CN" sz="1400" dirty="0"/>
              <a:t>所示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Step05</a:t>
            </a:r>
            <a:r>
              <a:rPr lang="zh-CN" altLang="zh-CN" sz="1400" dirty="0"/>
              <a:t>】还是选择“椭圆形工具”给小鸡绘制瞳孔，填充颜色为</a:t>
            </a:r>
            <a:r>
              <a:rPr lang="zh-CN" altLang="zh-CN" sz="1400" dirty="0" smtClean="0"/>
              <a:t>（</a:t>
            </a:r>
            <a:endParaRPr lang="en-US" altLang="zh-CN" sz="1400" dirty="0" smtClean="0"/>
          </a:p>
          <a:p>
            <a:r>
              <a:rPr lang="en-US" altLang="zh-CN" sz="1400" dirty="0" smtClean="0"/>
              <a:t>C:0,M:0,Y:0,K:100</a:t>
            </a:r>
            <a:r>
              <a:rPr lang="zh-CN" altLang="zh-CN" sz="1400" dirty="0"/>
              <a:t>），然后在给它加上颜色的反光点颜色填充为白色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图图</a:t>
            </a:r>
            <a:r>
              <a:rPr lang="en-US" altLang="zh-CN" sz="1400" dirty="0"/>
              <a:t>5-99</a:t>
            </a:r>
            <a:r>
              <a:rPr lang="zh-CN" altLang="zh-CN" sz="1400" dirty="0"/>
              <a:t>，</a:t>
            </a:r>
            <a:r>
              <a:rPr lang="en-US" altLang="zh-CN" sz="1400" dirty="0"/>
              <a:t>5-100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Step06</a:t>
            </a:r>
            <a:r>
              <a:rPr lang="zh-CN" altLang="zh-CN" sz="1400" dirty="0"/>
              <a:t>】眼睛制作完成，全选对象复制一份，然后再进行水平旋转</a:t>
            </a:r>
            <a:r>
              <a:rPr lang="zh-CN" altLang="zh-CN" sz="1400" dirty="0" smtClean="0"/>
              <a:t>调</a:t>
            </a:r>
            <a:endParaRPr lang="en-US" altLang="zh-CN" sz="1400" dirty="0" smtClean="0"/>
          </a:p>
          <a:p>
            <a:r>
              <a:rPr lang="zh-CN" altLang="zh-CN" sz="1400" dirty="0" smtClean="0"/>
              <a:t>至</a:t>
            </a:r>
            <a:r>
              <a:rPr lang="zh-CN" altLang="zh-CN" sz="1400" dirty="0"/>
              <a:t>合适位置，如图</a:t>
            </a:r>
            <a:r>
              <a:rPr lang="en-US" altLang="zh-CN" sz="1400" dirty="0"/>
              <a:t>5-101</a:t>
            </a:r>
            <a:r>
              <a:rPr lang="zh-CN" altLang="zh-CN" sz="1400" dirty="0"/>
              <a:t>所示，再把眼睛放置到前面绘制的图形上，</a:t>
            </a:r>
            <a:r>
              <a:rPr lang="zh-CN" altLang="zh-CN" sz="1400" dirty="0" smtClean="0"/>
              <a:t>调整</a:t>
            </a:r>
            <a:endParaRPr lang="en-US" altLang="zh-CN" sz="1400" dirty="0" smtClean="0"/>
          </a:p>
          <a:p>
            <a:r>
              <a:rPr lang="zh-CN" altLang="zh-CN" sz="1400" dirty="0" smtClean="0"/>
              <a:t>大小</a:t>
            </a:r>
            <a:r>
              <a:rPr lang="zh-CN" altLang="zh-CN" sz="1400" dirty="0"/>
              <a:t>，如图</a:t>
            </a:r>
            <a:r>
              <a:rPr lang="en-US" altLang="zh-CN" sz="1400" dirty="0"/>
              <a:t>5-102</a:t>
            </a:r>
            <a:r>
              <a:rPr lang="zh-CN" altLang="zh-CN" sz="1400" dirty="0"/>
              <a:t>所示。</a:t>
            </a:r>
          </a:p>
          <a:p>
            <a:endParaRPr lang="zh-CN" altLang="zh-CN" sz="1400" dirty="0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8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98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1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0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94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5" name="画布 473"/>
          <p:cNvGrpSpPr>
            <a:grpSpLocks noChangeAspect="1"/>
          </p:cNvGrpSpPr>
          <p:nvPr/>
        </p:nvGrpSpPr>
        <p:grpSpPr bwMode="auto">
          <a:xfrm>
            <a:off x="5288847" y="1025615"/>
            <a:ext cx="4302716" cy="1769269"/>
            <a:chOff x="2359" y="5281"/>
            <a:chExt cx="7200" cy="2960"/>
          </a:xfrm>
        </p:grpSpPr>
        <p:sp>
          <p:nvSpPr>
            <p:cNvPr id="27" name="AutoShape 6"/>
            <p:cNvSpPr>
              <a:spLocks noRot="1" noChangeAspect="1" noChangeArrowheads="1" noTextEdit="1"/>
            </p:cNvSpPr>
            <p:nvPr/>
          </p:nvSpPr>
          <p:spPr bwMode="auto">
            <a:xfrm>
              <a:off x="2359" y="5281"/>
              <a:ext cx="7200" cy="2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文本框 476"/>
            <p:cNvSpPr txBox="1">
              <a:spLocks noChangeArrowheads="1"/>
            </p:cNvSpPr>
            <p:nvPr/>
          </p:nvSpPr>
          <p:spPr bwMode="auto">
            <a:xfrm>
              <a:off x="3360" y="7824"/>
              <a:ext cx="1128" cy="3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5-94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68" name="文本框 477"/>
            <p:cNvSpPr txBox="1">
              <a:spLocks noChangeArrowheads="1"/>
            </p:cNvSpPr>
            <p:nvPr/>
          </p:nvSpPr>
          <p:spPr bwMode="auto">
            <a:xfrm>
              <a:off x="7049" y="7791"/>
              <a:ext cx="1249" cy="4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5-95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2291" name="图片 673" descr="5-9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" y="5694"/>
              <a:ext cx="2308" cy="16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0" name="图片 674" descr="5-9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1" y="5588"/>
              <a:ext cx="2404" cy="1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69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70" name="画布 479"/>
          <p:cNvGrpSpPr>
            <a:grpSpLocks noChangeAspect="1"/>
          </p:cNvGrpSpPr>
          <p:nvPr/>
        </p:nvGrpSpPr>
        <p:grpSpPr bwMode="auto">
          <a:xfrm>
            <a:off x="6407563" y="2651785"/>
            <a:ext cx="4012092" cy="1641311"/>
            <a:chOff x="2359" y="10955"/>
            <a:chExt cx="7200" cy="2944"/>
          </a:xfrm>
        </p:grpSpPr>
        <p:sp>
          <p:nvSpPr>
            <p:cNvPr id="7172" name="AutoShape 15"/>
            <p:cNvSpPr>
              <a:spLocks noRot="1" noChangeAspect="1" noChangeArrowheads="1" noTextEdit="1"/>
            </p:cNvSpPr>
            <p:nvPr/>
          </p:nvSpPr>
          <p:spPr bwMode="auto">
            <a:xfrm>
              <a:off x="2359" y="10955"/>
              <a:ext cx="7200" cy="2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" name="文本框 482"/>
            <p:cNvSpPr txBox="1">
              <a:spLocks noChangeArrowheads="1"/>
            </p:cNvSpPr>
            <p:nvPr/>
          </p:nvSpPr>
          <p:spPr bwMode="auto">
            <a:xfrm>
              <a:off x="3407" y="13514"/>
              <a:ext cx="1258" cy="4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5-96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74" name="文本框 483"/>
            <p:cNvSpPr txBox="1">
              <a:spLocks noChangeArrowheads="1"/>
            </p:cNvSpPr>
            <p:nvPr/>
          </p:nvSpPr>
          <p:spPr bwMode="auto">
            <a:xfrm>
              <a:off x="7189" y="13514"/>
              <a:ext cx="1221" cy="4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5-97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2300" name="图片 675" descr="5-9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7" y="11260"/>
              <a:ext cx="2340" cy="19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9" name="图片 676" descr="5-9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6" y="11380"/>
              <a:ext cx="2304" cy="1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75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76" name="画布 485"/>
          <p:cNvGrpSpPr>
            <a:grpSpLocks noChangeAspect="1"/>
          </p:cNvGrpSpPr>
          <p:nvPr/>
        </p:nvGrpSpPr>
        <p:grpSpPr bwMode="auto">
          <a:xfrm>
            <a:off x="8458348" y="2493689"/>
            <a:ext cx="5273675" cy="2303463"/>
            <a:chOff x="2359" y="7441"/>
            <a:chExt cx="7200" cy="3143"/>
          </a:xfrm>
        </p:grpSpPr>
        <p:sp>
          <p:nvSpPr>
            <p:cNvPr id="7178" name="AutoShape 22"/>
            <p:cNvSpPr>
              <a:spLocks noRot="1" noChangeAspect="1" noChangeArrowheads="1" noTextEdit="1"/>
            </p:cNvSpPr>
            <p:nvPr/>
          </p:nvSpPr>
          <p:spPr bwMode="auto">
            <a:xfrm>
              <a:off x="2359" y="7441"/>
              <a:ext cx="7200" cy="3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" name="文本框 489"/>
            <p:cNvSpPr txBox="1">
              <a:spLocks noChangeArrowheads="1"/>
            </p:cNvSpPr>
            <p:nvPr/>
          </p:nvSpPr>
          <p:spPr bwMode="auto">
            <a:xfrm>
              <a:off x="5494" y="10244"/>
              <a:ext cx="1024" cy="3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5-98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2308" name="图片 677" descr="5-9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4" y="7616"/>
              <a:ext cx="2282" cy="2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81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83" name="画布 491"/>
          <p:cNvGrpSpPr>
            <a:grpSpLocks noChangeAspect="1"/>
          </p:cNvGrpSpPr>
          <p:nvPr/>
        </p:nvGrpSpPr>
        <p:grpSpPr bwMode="auto">
          <a:xfrm>
            <a:off x="6015102" y="4547971"/>
            <a:ext cx="4323981" cy="1646549"/>
            <a:chOff x="2359" y="1735"/>
            <a:chExt cx="7200" cy="2740"/>
          </a:xfrm>
        </p:grpSpPr>
        <p:sp>
          <p:nvSpPr>
            <p:cNvPr id="7184" name="AutoShape 30"/>
            <p:cNvSpPr>
              <a:spLocks noRot="1" noChangeAspect="1" noChangeArrowheads="1" noTextEdit="1"/>
            </p:cNvSpPr>
            <p:nvPr/>
          </p:nvSpPr>
          <p:spPr bwMode="auto">
            <a:xfrm>
              <a:off x="2359" y="1735"/>
              <a:ext cx="7200" cy="2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0" name="文本框 494"/>
            <p:cNvSpPr txBox="1">
              <a:spLocks noChangeArrowheads="1"/>
            </p:cNvSpPr>
            <p:nvPr/>
          </p:nvSpPr>
          <p:spPr bwMode="auto">
            <a:xfrm>
              <a:off x="3353" y="4052"/>
              <a:ext cx="1594" cy="4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5-99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91" name="文本框 495"/>
            <p:cNvSpPr txBox="1">
              <a:spLocks noChangeArrowheads="1"/>
            </p:cNvSpPr>
            <p:nvPr/>
          </p:nvSpPr>
          <p:spPr bwMode="auto">
            <a:xfrm>
              <a:off x="7170" y="4063"/>
              <a:ext cx="1090" cy="3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5-100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2315" name="图片 678" descr="5-10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4" y="2054"/>
              <a:ext cx="1683" cy="1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14" name="图片 679" descr="5-9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" y="2019"/>
              <a:ext cx="1664" cy="1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92" name="Rectangle 4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99" name="画布 497"/>
          <p:cNvGrpSpPr>
            <a:grpSpLocks noChangeAspect="1"/>
          </p:cNvGrpSpPr>
          <p:nvPr/>
        </p:nvGrpSpPr>
        <p:grpSpPr bwMode="auto">
          <a:xfrm>
            <a:off x="1340389" y="5367382"/>
            <a:ext cx="4254730" cy="1445994"/>
            <a:chOff x="2359" y="5529"/>
            <a:chExt cx="7200" cy="2446"/>
          </a:xfrm>
        </p:grpSpPr>
        <p:sp>
          <p:nvSpPr>
            <p:cNvPr id="5152" name="AutoShape 39"/>
            <p:cNvSpPr>
              <a:spLocks noRot="1" noChangeAspect="1" noChangeArrowheads="1" noTextEdit="1"/>
            </p:cNvSpPr>
            <p:nvPr/>
          </p:nvSpPr>
          <p:spPr bwMode="auto">
            <a:xfrm>
              <a:off x="2359" y="5529"/>
              <a:ext cx="7200" cy="24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4" name="文本框 500"/>
            <p:cNvSpPr txBox="1">
              <a:spLocks noChangeArrowheads="1"/>
            </p:cNvSpPr>
            <p:nvPr/>
          </p:nvSpPr>
          <p:spPr bwMode="auto">
            <a:xfrm>
              <a:off x="3584" y="7624"/>
              <a:ext cx="1239" cy="3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5-101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56" name="文本框 501"/>
            <p:cNvSpPr txBox="1">
              <a:spLocks noChangeArrowheads="1"/>
            </p:cNvSpPr>
            <p:nvPr/>
          </p:nvSpPr>
          <p:spPr bwMode="auto">
            <a:xfrm>
              <a:off x="7170" y="7602"/>
              <a:ext cx="1239" cy="3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5-102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2324" name="图片 680" descr="5-10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5" y="5652"/>
              <a:ext cx="2275" cy="1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23" name="图片 681" descr="5-10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0" y="5744"/>
              <a:ext cx="2488" cy="1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558101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0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10131623" y="235680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535" y="1017674"/>
            <a:ext cx="185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</a:t>
            </a:r>
            <a:r>
              <a:rPr lang="zh-CN" altLang="en-US" dirty="0" smtClean="0"/>
              <a:t>三、任务实现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63471" y="321895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3" name="Rectangle 1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9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4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7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38535" y="1550598"/>
            <a:ext cx="6796732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Step07</a:t>
            </a:r>
            <a:r>
              <a:rPr lang="zh-CN" altLang="zh-CN" sz="1400" dirty="0"/>
              <a:t>】接下来绘制嘴巴，用钢笔工具绘制小鸡嘴巴轮廓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5-103</a:t>
            </a:r>
            <a:r>
              <a:rPr lang="zh-CN" altLang="zh-CN" sz="1400" dirty="0"/>
              <a:t>所示，然后我们给嘴巴填充颜色，打开</a:t>
            </a:r>
            <a:r>
              <a:rPr lang="zh-CN" altLang="zh-CN" sz="1400" dirty="0" smtClean="0"/>
              <a:t>“编辑填充”</a:t>
            </a:r>
            <a:endParaRPr lang="en-US" altLang="zh-CN" sz="1400" dirty="0" smtClean="0"/>
          </a:p>
          <a:p>
            <a:r>
              <a:rPr lang="zh-CN" altLang="zh-CN" sz="1400" dirty="0" smtClean="0"/>
              <a:t>然后</a:t>
            </a:r>
            <a:r>
              <a:rPr lang="zh-CN" altLang="zh-CN" sz="1400" dirty="0"/>
              <a:t>选择，类型选择“椭圆形渐变填充”，渐变左侧颜色填充</a:t>
            </a:r>
            <a:r>
              <a:rPr lang="zh-CN" altLang="zh-CN" sz="1400" dirty="0" smtClean="0"/>
              <a:t>为</a:t>
            </a:r>
            <a:endParaRPr lang="en-US" altLang="zh-CN" sz="1400" dirty="0" smtClean="0"/>
          </a:p>
          <a:p>
            <a:r>
              <a:rPr lang="zh-CN" altLang="zh-CN" sz="1400" dirty="0" smtClean="0"/>
              <a:t>（</a:t>
            </a:r>
            <a:r>
              <a:rPr lang="en-US" altLang="zh-CN" sz="1400" dirty="0"/>
              <a:t>C:44,M:96,Y:100,K:13</a:t>
            </a:r>
            <a:r>
              <a:rPr lang="zh-CN" altLang="zh-CN" sz="1400" dirty="0"/>
              <a:t>）如图</a:t>
            </a:r>
            <a:r>
              <a:rPr lang="en-US" altLang="zh-CN" sz="1400" dirty="0"/>
              <a:t>5-104</a:t>
            </a:r>
            <a:r>
              <a:rPr lang="zh-CN" altLang="zh-CN" sz="1400" dirty="0"/>
              <a:t>所示，右侧颜色填充为（</a:t>
            </a:r>
            <a:r>
              <a:rPr lang="en-US" altLang="zh-CN" sz="1400" dirty="0"/>
              <a:t>C:13,M:48,Y:98,K:0</a:t>
            </a:r>
            <a:r>
              <a:rPr lang="zh-CN" altLang="zh-CN" sz="1400" dirty="0" smtClean="0"/>
              <a:t>），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5-105</a:t>
            </a:r>
            <a:r>
              <a:rPr lang="zh-CN" altLang="zh-CN" sz="1400" dirty="0"/>
              <a:t>所示，嘴巴轮廓颜色填充为（</a:t>
            </a:r>
            <a:r>
              <a:rPr lang="en-US" altLang="zh-CN" sz="1400" dirty="0"/>
              <a:t>C:61,M:87,Y:100,K:53</a:t>
            </a:r>
            <a:r>
              <a:rPr lang="zh-CN" altLang="zh-CN" sz="1400" dirty="0" smtClean="0"/>
              <a:t>），</a:t>
            </a:r>
            <a:endParaRPr lang="en-US" altLang="zh-CN" sz="1400" dirty="0" smtClean="0"/>
          </a:p>
          <a:p>
            <a:r>
              <a:rPr lang="zh-CN" altLang="zh-CN" sz="1400" dirty="0" smtClean="0"/>
              <a:t>将</a:t>
            </a:r>
            <a:r>
              <a:rPr lang="zh-CN" altLang="zh-CN" sz="1400" dirty="0"/>
              <a:t>设计好的嘴巴拖到小鸡身上，水平旋转，调整好角度，如图</a:t>
            </a:r>
            <a:r>
              <a:rPr lang="en-US" altLang="zh-CN" sz="1400" dirty="0"/>
              <a:t>5-106</a:t>
            </a:r>
            <a:r>
              <a:rPr lang="zh-CN" altLang="zh-CN" sz="1400" dirty="0"/>
              <a:t>所示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Step08</a:t>
            </a:r>
            <a:r>
              <a:rPr lang="zh-CN" altLang="zh-CN" sz="1400" dirty="0"/>
              <a:t>】下面绘制小鸡的鸡冠在左侧工具栏选择</a:t>
            </a:r>
            <a:r>
              <a:rPr lang="zh-CN" altLang="zh-CN" sz="1400" dirty="0" smtClean="0"/>
              <a:t>“形状工具”</a:t>
            </a:r>
            <a:endParaRPr lang="en-US" altLang="zh-CN" sz="1400" dirty="0" smtClean="0"/>
          </a:p>
          <a:p>
            <a:r>
              <a:rPr lang="zh-CN" altLang="zh-CN" sz="1400" dirty="0" smtClean="0"/>
              <a:t>里面</a:t>
            </a:r>
            <a:r>
              <a:rPr lang="zh-CN" altLang="zh-CN" sz="1400" dirty="0"/>
              <a:t>的“粗糙笔刷工具”属性栏设置“笔尖大小”</a:t>
            </a:r>
            <a:r>
              <a:rPr lang="en-US" altLang="zh-CN" sz="1400" dirty="0"/>
              <a:t>5mm</a:t>
            </a:r>
            <a:r>
              <a:rPr lang="zh-CN" altLang="zh-CN" sz="1400" dirty="0"/>
              <a:t>”“尖突频率”为</a:t>
            </a:r>
            <a:r>
              <a:rPr lang="en-US" altLang="zh-CN" sz="1400" dirty="0"/>
              <a:t>2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“干燥”</a:t>
            </a:r>
            <a:r>
              <a:rPr lang="zh-CN" altLang="zh-CN" sz="1400" dirty="0"/>
              <a:t>为</a:t>
            </a:r>
            <a:r>
              <a:rPr lang="en-US" altLang="zh-CN" sz="1400" dirty="0"/>
              <a:t>2 ,</a:t>
            </a:r>
            <a:r>
              <a:rPr lang="zh-CN" altLang="zh-CN" sz="1400" dirty="0"/>
              <a:t>然后在轮廓线上按住左键不放沿轮左侧上方廓线绘制，完成</a:t>
            </a:r>
            <a:r>
              <a:rPr lang="zh-CN" altLang="zh-CN" sz="1400" dirty="0" smtClean="0"/>
              <a:t>小鸡</a:t>
            </a:r>
            <a:endParaRPr lang="en-US" altLang="zh-CN" sz="1400" dirty="0" smtClean="0"/>
          </a:p>
          <a:p>
            <a:r>
              <a:rPr lang="zh-CN" altLang="zh-CN" sz="1400" dirty="0" smtClean="0"/>
              <a:t>鸡冠</a:t>
            </a:r>
            <a:r>
              <a:rPr lang="zh-CN" altLang="zh-CN" sz="1400" dirty="0"/>
              <a:t>绘制如图</a:t>
            </a:r>
            <a:r>
              <a:rPr lang="en-US" altLang="zh-CN" sz="1400" dirty="0"/>
              <a:t>5-107</a:t>
            </a:r>
            <a:r>
              <a:rPr lang="zh-CN" altLang="zh-CN" sz="1400" dirty="0"/>
              <a:t>，图</a:t>
            </a:r>
            <a:r>
              <a:rPr lang="en-US" altLang="zh-CN" sz="1400" dirty="0"/>
              <a:t>5-108</a:t>
            </a:r>
            <a:r>
              <a:rPr lang="zh-CN" altLang="zh-CN" sz="1400" dirty="0"/>
              <a:t>所示。</a:t>
            </a:r>
          </a:p>
          <a:p>
            <a:r>
              <a:rPr lang="en-US" altLang="zh-CN" sz="1400" dirty="0"/>
              <a:t>    </a:t>
            </a:r>
            <a:r>
              <a:rPr lang="zh-CN" altLang="zh-CN" sz="1400" dirty="0" smtClean="0"/>
              <a:t>【</a:t>
            </a:r>
            <a:r>
              <a:rPr lang="en-US" altLang="zh-CN" sz="1400" dirty="0"/>
              <a:t>Step09</a:t>
            </a:r>
            <a:r>
              <a:rPr lang="zh-CN" altLang="zh-CN" sz="1400" dirty="0"/>
              <a:t>】再使用手绘工具绘制小鸡的尾巴，将手绘工具的</a:t>
            </a:r>
            <a:r>
              <a:rPr lang="zh-CN" altLang="zh-CN" sz="1400" dirty="0" smtClean="0"/>
              <a:t>“手绘平滑”</a:t>
            </a:r>
            <a:endParaRPr lang="en-US" altLang="zh-CN" sz="1400" dirty="0" smtClean="0"/>
          </a:p>
          <a:p>
            <a:r>
              <a:rPr lang="zh-CN" altLang="zh-CN" sz="1400" dirty="0" smtClean="0"/>
              <a:t>调整</a:t>
            </a:r>
            <a:r>
              <a:rPr lang="zh-CN" altLang="zh-CN" sz="1400" dirty="0"/>
              <a:t>到</a:t>
            </a:r>
            <a:r>
              <a:rPr lang="en-US" altLang="zh-CN" sz="1400" dirty="0"/>
              <a:t>100</a:t>
            </a:r>
            <a:r>
              <a:rPr lang="zh-CN" altLang="zh-CN" sz="1400" dirty="0"/>
              <a:t>，绘制完以后填充颜色为（</a:t>
            </a:r>
            <a:r>
              <a:rPr lang="en-US" altLang="zh-CN" sz="1400" dirty="0"/>
              <a:t>C:43,M:,64,,Y:100,K:3</a:t>
            </a:r>
            <a:r>
              <a:rPr lang="zh-CN" altLang="zh-CN" sz="1400" dirty="0"/>
              <a:t>）如图</a:t>
            </a:r>
            <a:r>
              <a:rPr lang="en-US" altLang="zh-CN" sz="1400" dirty="0"/>
              <a:t>5-109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 smtClean="0"/>
              <a:t>群</a:t>
            </a:r>
            <a:r>
              <a:rPr lang="zh-CN" altLang="zh-CN" sz="1400" dirty="0"/>
              <a:t>组对象拖至小鸡身体，移置底部，如图</a:t>
            </a:r>
            <a:r>
              <a:rPr lang="en-US" altLang="zh-CN" sz="1400" dirty="0"/>
              <a:t>5-110</a:t>
            </a:r>
            <a:r>
              <a:rPr lang="zh-CN" altLang="zh-CN" sz="1400" dirty="0"/>
              <a:t>所示。</a:t>
            </a:r>
          </a:p>
          <a:p>
            <a:r>
              <a:rPr lang="en-US" altLang="zh-CN" sz="1400" dirty="0"/>
              <a:t>   </a:t>
            </a:r>
            <a:r>
              <a:rPr lang="zh-CN" altLang="zh-CN" sz="1400" dirty="0" smtClean="0"/>
              <a:t>【</a:t>
            </a:r>
            <a:r>
              <a:rPr lang="en-US" altLang="zh-CN" sz="1400" dirty="0"/>
              <a:t>Step10</a:t>
            </a:r>
            <a:r>
              <a:rPr lang="zh-CN" altLang="zh-CN" sz="1400" dirty="0"/>
              <a:t>】下面绘制小鸡的脚，还是用手绘工具绘制出脚趾的形状，然后</a:t>
            </a:r>
            <a:r>
              <a:rPr lang="zh-CN" altLang="zh-CN" sz="1400" dirty="0" smtClean="0"/>
              <a:t>填充</a:t>
            </a:r>
            <a:endParaRPr lang="en-US" altLang="zh-CN" sz="1400" dirty="0" smtClean="0"/>
          </a:p>
          <a:p>
            <a:r>
              <a:rPr lang="zh-CN" altLang="zh-CN" sz="1400" dirty="0" smtClean="0"/>
              <a:t>颜色</a:t>
            </a:r>
            <a:r>
              <a:rPr lang="zh-CN" altLang="zh-CN" sz="1400" dirty="0"/>
              <a:t>为（</a:t>
            </a:r>
            <a:r>
              <a:rPr lang="en-US" altLang="zh-CN" sz="1400" dirty="0"/>
              <a:t>C13,M:,67,,Y:100,K:0)</a:t>
            </a:r>
            <a:r>
              <a:rPr lang="zh-CN" altLang="zh-CN" sz="1400" dirty="0"/>
              <a:t>，将轮廓加粗颜色调整为（</a:t>
            </a:r>
            <a:r>
              <a:rPr lang="en-US" altLang="zh-CN" sz="1400" dirty="0"/>
              <a:t>C:43,M:,64,,Y:100,K:3</a:t>
            </a:r>
            <a:r>
              <a:rPr lang="zh-CN" altLang="zh-CN" sz="1400" dirty="0" smtClean="0"/>
              <a:t>）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5-111 </a:t>
            </a:r>
            <a:r>
              <a:rPr lang="zh-CN" altLang="zh-CN" sz="1400" dirty="0"/>
              <a:t>所示，然后将两个脚趾放置小鸡身上，调整大小摆放到合适位置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5-112</a:t>
            </a:r>
            <a:r>
              <a:rPr lang="zh-CN" altLang="zh-CN" sz="1400" dirty="0"/>
              <a:t>所示，然后全选复制一份，同样放在合适位置，如图</a:t>
            </a:r>
            <a:r>
              <a:rPr lang="en-US" altLang="zh-CN" sz="1400" dirty="0"/>
              <a:t>5-113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Step11</a:t>
            </a:r>
            <a:r>
              <a:rPr lang="zh-CN" altLang="zh-CN" sz="1400" dirty="0"/>
              <a:t>】下面绘制小鸡的睫毛，选择工具栏“粗糙笔刷工具”选择小鸡眼睛轮廓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属性</a:t>
            </a:r>
            <a:r>
              <a:rPr lang="zh-CN" altLang="zh-CN" sz="1400" dirty="0"/>
              <a:t>栏设置“笔尖大小”</a:t>
            </a:r>
            <a:r>
              <a:rPr lang="en-US" altLang="zh-CN" sz="1400" dirty="0"/>
              <a:t>9mm</a:t>
            </a:r>
            <a:r>
              <a:rPr lang="zh-CN" altLang="zh-CN" sz="1400" dirty="0"/>
              <a:t>”“尖突频率”为</a:t>
            </a:r>
            <a:r>
              <a:rPr lang="en-US" altLang="zh-CN" sz="1400" dirty="0"/>
              <a:t>9</a:t>
            </a:r>
            <a:r>
              <a:rPr lang="zh-CN" altLang="zh-CN" sz="1400" dirty="0"/>
              <a:t>，“干燥”为</a:t>
            </a:r>
            <a:r>
              <a:rPr lang="en-US" altLang="zh-CN" sz="1400" dirty="0"/>
              <a:t>8 ,</a:t>
            </a:r>
            <a:r>
              <a:rPr lang="zh-CN" altLang="zh-CN" sz="1400" dirty="0"/>
              <a:t>然后在眼睛轮廓</a:t>
            </a:r>
            <a:r>
              <a:rPr lang="zh-CN" altLang="zh-CN" sz="1400" dirty="0" smtClean="0"/>
              <a:t>线</a:t>
            </a:r>
            <a:endParaRPr lang="en-US" altLang="zh-CN" sz="1400" dirty="0" smtClean="0"/>
          </a:p>
          <a:p>
            <a:r>
              <a:rPr lang="zh-CN" altLang="zh-CN" sz="1400" dirty="0" smtClean="0"/>
              <a:t>上</a:t>
            </a:r>
            <a:r>
              <a:rPr lang="zh-CN" altLang="zh-CN" sz="1400" dirty="0"/>
              <a:t>单击左键形成睫毛，小鸡绘制完成。如图</a:t>
            </a:r>
            <a:r>
              <a:rPr lang="en-US" altLang="zh-CN" sz="1400" dirty="0"/>
              <a:t>5-114</a:t>
            </a:r>
            <a:r>
              <a:rPr lang="zh-CN" altLang="zh-CN" sz="1400" dirty="0"/>
              <a:t>所示。</a:t>
            </a:r>
          </a:p>
          <a:p>
            <a:endParaRPr lang="zh-CN" altLang="zh-CN" sz="1400" dirty="0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8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98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1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0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94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69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5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1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92" name="Rectangle 4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" name="画布 503"/>
          <p:cNvGrpSpPr>
            <a:grpSpLocks noChangeAspect="1"/>
          </p:cNvGrpSpPr>
          <p:nvPr/>
        </p:nvGrpSpPr>
        <p:grpSpPr bwMode="auto">
          <a:xfrm>
            <a:off x="6526320" y="1031527"/>
            <a:ext cx="3317271" cy="2138951"/>
            <a:chOff x="2359" y="3465"/>
            <a:chExt cx="7200" cy="4641"/>
          </a:xfrm>
        </p:grpSpPr>
        <p:sp>
          <p:nvSpPr>
            <p:cNvPr id="21" name="AutoShape 10"/>
            <p:cNvSpPr>
              <a:spLocks noRot="1" noChangeAspect="1" noChangeArrowheads="1" noTextEdit="1"/>
            </p:cNvSpPr>
            <p:nvPr/>
          </p:nvSpPr>
          <p:spPr bwMode="auto">
            <a:xfrm>
              <a:off x="2359" y="3465"/>
              <a:ext cx="7200" cy="46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0" name="文本框 508"/>
            <p:cNvSpPr txBox="1">
              <a:spLocks noChangeArrowheads="1"/>
            </p:cNvSpPr>
            <p:nvPr/>
          </p:nvSpPr>
          <p:spPr bwMode="auto">
            <a:xfrm>
              <a:off x="3211" y="5337"/>
              <a:ext cx="1412" cy="34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5-103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321" name="文本框 509"/>
            <p:cNvSpPr txBox="1">
              <a:spLocks noChangeArrowheads="1"/>
            </p:cNvSpPr>
            <p:nvPr/>
          </p:nvSpPr>
          <p:spPr bwMode="auto">
            <a:xfrm>
              <a:off x="6910" y="5337"/>
              <a:ext cx="1399" cy="4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5-104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322" name="文本框 510"/>
            <p:cNvSpPr txBox="1">
              <a:spLocks noChangeArrowheads="1"/>
            </p:cNvSpPr>
            <p:nvPr/>
          </p:nvSpPr>
          <p:spPr bwMode="auto">
            <a:xfrm>
              <a:off x="3244" y="7705"/>
              <a:ext cx="1470" cy="40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5-105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325" name="文本框 511"/>
            <p:cNvSpPr txBox="1">
              <a:spLocks noChangeArrowheads="1"/>
            </p:cNvSpPr>
            <p:nvPr/>
          </p:nvSpPr>
          <p:spPr bwMode="auto">
            <a:xfrm>
              <a:off x="6850" y="7666"/>
              <a:ext cx="1330" cy="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5-106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3317" name="图片 682" descr="5-10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3" y="5989"/>
              <a:ext cx="2298" cy="1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6" name="图片 683" descr="5-10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9" y="5757"/>
              <a:ext cx="1774" cy="19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5" name="图片 684" descr="5-10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3" y="3650"/>
              <a:ext cx="3124" cy="1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4" name="图片 685" descr="5-10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7" y="3569"/>
              <a:ext cx="1531" cy="1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326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327" name="画布 513"/>
          <p:cNvGrpSpPr>
            <a:grpSpLocks noChangeAspect="1"/>
          </p:cNvGrpSpPr>
          <p:nvPr/>
        </p:nvGrpSpPr>
        <p:grpSpPr bwMode="auto">
          <a:xfrm>
            <a:off x="9374786" y="1584454"/>
            <a:ext cx="2867811" cy="1220676"/>
            <a:chOff x="2359" y="10106"/>
            <a:chExt cx="7200" cy="3063"/>
          </a:xfrm>
        </p:grpSpPr>
        <p:sp>
          <p:nvSpPr>
            <p:cNvPr id="12328" name="AutoShape 21"/>
            <p:cNvSpPr>
              <a:spLocks noRot="1" noChangeAspect="1" noChangeArrowheads="1" noTextEdit="1"/>
            </p:cNvSpPr>
            <p:nvPr/>
          </p:nvSpPr>
          <p:spPr bwMode="auto">
            <a:xfrm>
              <a:off x="2359" y="10106"/>
              <a:ext cx="7200" cy="3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9" name="文本框 516"/>
            <p:cNvSpPr txBox="1">
              <a:spLocks noChangeArrowheads="1"/>
            </p:cNvSpPr>
            <p:nvPr/>
          </p:nvSpPr>
          <p:spPr bwMode="auto">
            <a:xfrm>
              <a:off x="3467" y="12742"/>
              <a:ext cx="1974" cy="4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5-107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330" name="文本框 517"/>
            <p:cNvSpPr txBox="1">
              <a:spLocks noChangeArrowheads="1"/>
            </p:cNvSpPr>
            <p:nvPr/>
          </p:nvSpPr>
          <p:spPr bwMode="auto">
            <a:xfrm>
              <a:off x="6842" y="12719"/>
              <a:ext cx="1951" cy="4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5-108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3330" name="图片 692" descr="5-10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" y="10429"/>
              <a:ext cx="2510" cy="18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29" name="图片 693" descr="5-10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9" y="10487"/>
              <a:ext cx="2352" cy="17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331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332" name="画布 519"/>
          <p:cNvGrpSpPr>
            <a:grpSpLocks noChangeAspect="1"/>
          </p:cNvGrpSpPr>
          <p:nvPr/>
        </p:nvGrpSpPr>
        <p:grpSpPr bwMode="auto">
          <a:xfrm>
            <a:off x="6547952" y="3258754"/>
            <a:ext cx="3007607" cy="1113035"/>
            <a:chOff x="2359" y="7441"/>
            <a:chExt cx="7200" cy="2664"/>
          </a:xfrm>
        </p:grpSpPr>
        <p:sp>
          <p:nvSpPr>
            <p:cNvPr id="12333" name="AutoShape 30"/>
            <p:cNvSpPr>
              <a:spLocks noRot="1" noChangeAspect="1" noChangeArrowheads="1" noTextEdit="1"/>
            </p:cNvSpPr>
            <p:nvPr/>
          </p:nvSpPr>
          <p:spPr bwMode="auto">
            <a:xfrm>
              <a:off x="2359" y="7441"/>
              <a:ext cx="7200" cy="2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4" name="文本框 522"/>
            <p:cNvSpPr txBox="1">
              <a:spLocks noChangeArrowheads="1"/>
            </p:cNvSpPr>
            <p:nvPr/>
          </p:nvSpPr>
          <p:spPr bwMode="auto">
            <a:xfrm>
              <a:off x="3553" y="9706"/>
              <a:ext cx="1537" cy="3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5-109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335" name="文本框 523"/>
            <p:cNvSpPr txBox="1">
              <a:spLocks noChangeArrowheads="1"/>
            </p:cNvSpPr>
            <p:nvPr/>
          </p:nvSpPr>
          <p:spPr bwMode="auto">
            <a:xfrm>
              <a:off x="7086" y="9723"/>
              <a:ext cx="1676" cy="3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5-110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3339" name="图片 690" descr="5-11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7" y="7786"/>
              <a:ext cx="2285" cy="1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38" name="图片 691" descr="5-10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7849"/>
              <a:ext cx="2114" cy="1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336" name="Rectangle 4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337" name="画布 525"/>
          <p:cNvGrpSpPr>
            <a:grpSpLocks noChangeAspect="1"/>
          </p:cNvGrpSpPr>
          <p:nvPr/>
        </p:nvGrpSpPr>
        <p:grpSpPr bwMode="auto">
          <a:xfrm>
            <a:off x="8979495" y="3356992"/>
            <a:ext cx="3333166" cy="2388000"/>
            <a:chOff x="2359" y="306"/>
            <a:chExt cx="7200" cy="5157"/>
          </a:xfrm>
        </p:grpSpPr>
        <p:sp>
          <p:nvSpPr>
            <p:cNvPr id="12338" name="AutoShape 41"/>
            <p:cNvSpPr>
              <a:spLocks noRot="1" noChangeAspect="1" noChangeArrowheads="1" noTextEdit="1"/>
            </p:cNvSpPr>
            <p:nvPr/>
          </p:nvSpPr>
          <p:spPr bwMode="auto">
            <a:xfrm>
              <a:off x="2359" y="306"/>
              <a:ext cx="7200" cy="5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9" name="文本框 530"/>
            <p:cNvSpPr txBox="1">
              <a:spLocks noChangeArrowheads="1"/>
            </p:cNvSpPr>
            <p:nvPr/>
          </p:nvSpPr>
          <p:spPr bwMode="auto">
            <a:xfrm>
              <a:off x="5206" y="2605"/>
              <a:ext cx="1705" cy="4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5-111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340" name="文本框 531"/>
            <p:cNvSpPr txBox="1">
              <a:spLocks noChangeArrowheads="1"/>
            </p:cNvSpPr>
            <p:nvPr/>
          </p:nvSpPr>
          <p:spPr bwMode="auto">
            <a:xfrm>
              <a:off x="3379" y="5055"/>
              <a:ext cx="1704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5-112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341" name="文本框 532"/>
            <p:cNvSpPr txBox="1">
              <a:spLocks noChangeArrowheads="1"/>
            </p:cNvSpPr>
            <p:nvPr/>
          </p:nvSpPr>
          <p:spPr bwMode="auto">
            <a:xfrm>
              <a:off x="6854" y="5055"/>
              <a:ext cx="1703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5-113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3349" name="图片 687" descr="5-11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8" y="3017"/>
              <a:ext cx="2293" cy="18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48" name="图片 688" descr="5-11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2" y="3384"/>
              <a:ext cx="2728" cy="1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47" name="图片 689" descr="5-11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1" y="451"/>
              <a:ext cx="4957" cy="2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342" name="Rectangle 5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343" name="画布 534"/>
          <p:cNvGrpSpPr>
            <a:grpSpLocks noChangeAspect="1"/>
          </p:cNvGrpSpPr>
          <p:nvPr/>
        </p:nvGrpSpPr>
        <p:grpSpPr bwMode="auto">
          <a:xfrm>
            <a:off x="5345294" y="4381925"/>
            <a:ext cx="5273675" cy="2201863"/>
            <a:chOff x="2359" y="8860"/>
            <a:chExt cx="7200" cy="3005"/>
          </a:xfrm>
        </p:grpSpPr>
        <p:sp>
          <p:nvSpPr>
            <p:cNvPr id="12344" name="AutoShape 49"/>
            <p:cNvSpPr>
              <a:spLocks noRot="1" noChangeAspect="1" noChangeArrowheads="1" noTextEdit="1"/>
            </p:cNvSpPr>
            <p:nvPr/>
          </p:nvSpPr>
          <p:spPr bwMode="auto">
            <a:xfrm>
              <a:off x="2359" y="8860"/>
              <a:ext cx="7200" cy="3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5" name="文本框 536"/>
            <p:cNvSpPr txBox="1">
              <a:spLocks noChangeArrowheads="1"/>
            </p:cNvSpPr>
            <p:nvPr/>
          </p:nvSpPr>
          <p:spPr bwMode="auto">
            <a:xfrm>
              <a:off x="5177" y="11469"/>
              <a:ext cx="1472" cy="3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5-114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3359" name="图片 686" descr="5-114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3" y="9207"/>
              <a:ext cx="2669" cy="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247755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0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10131623" y="235680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535" y="1017674"/>
            <a:ext cx="185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</a:t>
            </a:r>
            <a:r>
              <a:rPr lang="zh-CN" altLang="en-US" dirty="0" smtClean="0"/>
              <a:t>三、任务实现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63471" y="321895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3" name="Rectangle 1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9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4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7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38535" y="1550598"/>
            <a:ext cx="665118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Step12</a:t>
            </a:r>
            <a:r>
              <a:rPr lang="zh-CN" altLang="zh-CN" sz="1400" dirty="0"/>
              <a:t>】选择“矩形工具”绘制矩形，然后填充颜色</a:t>
            </a:r>
            <a:r>
              <a:rPr lang="zh-CN" altLang="zh-CN" sz="1400" dirty="0" smtClean="0"/>
              <a:t>为</a:t>
            </a:r>
            <a:endParaRPr lang="en-US" altLang="zh-CN" sz="1400" dirty="0" smtClean="0"/>
          </a:p>
          <a:p>
            <a:r>
              <a:rPr lang="zh-CN" altLang="zh-CN" sz="1400" dirty="0" smtClean="0"/>
              <a:t>（</a:t>
            </a:r>
            <a:r>
              <a:rPr lang="en-US" altLang="zh-CN" sz="1400" dirty="0"/>
              <a:t>C3,M:,7,,Y:94,K:0)</a:t>
            </a:r>
            <a:r>
              <a:rPr lang="zh-CN" altLang="zh-CN" sz="1400" dirty="0"/>
              <a:t>，如图</a:t>
            </a:r>
            <a:r>
              <a:rPr lang="en-US" altLang="zh-CN" sz="1400" dirty="0"/>
              <a:t>5-115,</a:t>
            </a:r>
            <a:r>
              <a:rPr lang="zh-CN" altLang="zh-CN" sz="1400" dirty="0"/>
              <a:t>图</a:t>
            </a:r>
            <a:r>
              <a:rPr lang="en-US" altLang="zh-CN" sz="1400" dirty="0"/>
              <a:t>5-116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endParaRPr lang="zh-CN" altLang="zh-CN" sz="1400" dirty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Step13</a:t>
            </a:r>
            <a:r>
              <a:rPr lang="zh-CN" altLang="zh-CN" sz="1400" dirty="0"/>
              <a:t>】导入素材文件“汤”将图片调整至合适大小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放置</a:t>
            </a:r>
            <a:r>
              <a:rPr lang="zh-CN" altLang="zh-CN" sz="1400" dirty="0"/>
              <a:t>页面右上方一点的位置，如图</a:t>
            </a:r>
            <a:r>
              <a:rPr lang="en-US" altLang="zh-CN" sz="1400" dirty="0"/>
              <a:t>5-117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endParaRPr lang="zh-CN" altLang="zh-CN" sz="1400" dirty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Step14</a:t>
            </a:r>
            <a:r>
              <a:rPr lang="zh-CN" altLang="zh-CN" sz="1400" dirty="0"/>
              <a:t>】导入素材文件“</a:t>
            </a:r>
            <a:r>
              <a:rPr lang="en-US" altLang="zh-CN" sz="1400" dirty="0"/>
              <a:t>5-002</a:t>
            </a:r>
            <a:r>
              <a:rPr lang="zh-CN" altLang="zh-CN" sz="1400" dirty="0"/>
              <a:t>”放置画面上方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5-118</a:t>
            </a:r>
            <a:r>
              <a:rPr lang="zh-CN" altLang="zh-CN" sz="1400" dirty="0"/>
              <a:t>，点击鼠标右键选择“置于图框精确剪裁内部</a:t>
            </a:r>
            <a:r>
              <a:rPr lang="zh-CN" altLang="zh-CN" sz="1400" dirty="0" smtClean="0"/>
              <a:t>”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5-119</a:t>
            </a:r>
            <a:r>
              <a:rPr lang="zh-CN" altLang="zh-CN" sz="1400" dirty="0"/>
              <a:t>所示，再导入素材文件“</a:t>
            </a:r>
            <a:r>
              <a:rPr lang="en-US" altLang="zh-CN" sz="1400" dirty="0"/>
              <a:t>5-003</a:t>
            </a:r>
            <a:r>
              <a:rPr lang="zh-CN" altLang="zh-CN" sz="1400" dirty="0"/>
              <a:t>”调整大小放置</a:t>
            </a:r>
            <a:r>
              <a:rPr lang="zh-CN" altLang="zh-CN" sz="1400" dirty="0" smtClean="0"/>
              <a:t>合</a:t>
            </a:r>
            <a:endParaRPr lang="en-US" altLang="zh-CN" sz="1400" dirty="0" smtClean="0"/>
          </a:p>
          <a:p>
            <a:r>
              <a:rPr lang="zh-CN" altLang="zh-CN" sz="1400" dirty="0" smtClean="0"/>
              <a:t>适</a:t>
            </a:r>
            <a:r>
              <a:rPr lang="zh-CN" altLang="zh-CN" sz="1400" dirty="0"/>
              <a:t>位置，如图</a:t>
            </a:r>
            <a:r>
              <a:rPr lang="en-US" altLang="zh-CN" sz="1400" dirty="0"/>
              <a:t>5-120</a:t>
            </a:r>
            <a:r>
              <a:rPr lang="zh-CN" altLang="zh-CN" sz="1400" dirty="0"/>
              <a:t>所示，点击鼠标右键选择“置于图框</a:t>
            </a:r>
            <a:r>
              <a:rPr lang="zh-CN" altLang="zh-CN" sz="1400" dirty="0" smtClean="0"/>
              <a:t>精确</a:t>
            </a:r>
            <a:endParaRPr lang="en-US" altLang="zh-CN" sz="1400" dirty="0" smtClean="0"/>
          </a:p>
          <a:p>
            <a:r>
              <a:rPr lang="zh-CN" altLang="zh-CN" sz="1400" dirty="0" smtClean="0"/>
              <a:t>剪裁</a:t>
            </a:r>
            <a:r>
              <a:rPr lang="zh-CN" altLang="zh-CN" sz="1400" dirty="0"/>
              <a:t>内部”如图</a:t>
            </a:r>
            <a:r>
              <a:rPr lang="en-US" altLang="zh-CN" sz="1400" dirty="0"/>
              <a:t>5-121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endParaRPr lang="zh-CN" altLang="zh-CN" sz="1400" dirty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Step15</a:t>
            </a:r>
            <a:r>
              <a:rPr lang="zh-CN" altLang="zh-CN" sz="1400" dirty="0"/>
              <a:t>】群组小鸡，拖至画面调整角度、大小放置合适</a:t>
            </a:r>
            <a:r>
              <a:rPr lang="zh-CN" altLang="zh-CN" sz="1400" dirty="0" smtClean="0"/>
              <a:t>位置</a:t>
            </a:r>
            <a:endParaRPr lang="en-US" altLang="zh-CN" sz="1400" dirty="0" smtClean="0"/>
          </a:p>
          <a:p>
            <a:r>
              <a:rPr lang="zh-CN" altLang="zh-CN" sz="1400" dirty="0" smtClean="0"/>
              <a:t>如</a:t>
            </a:r>
            <a:r>
              <a:rPr lang="zh-CN" altLang="zh-CN" sz="1400" dirty="0"/>
              <a:t>图</a:t>
            </a:r>
            <a:r>
              <a:rPr lang="en-US" altLang="zh-CN" sz="1400" dirty="0"/>
              <a:t>5-122</a:t>
            </a:r>
            <a:r>
              <a:rPr lang="zh-CN" altLang="zh-CN" sz="1400" dirty="0"/>
              <a:t>所示，再将文字拖至画面如图</a:t>
            </a:r>
            <a:r>
              <a:rPr lang="en-US" altLang="zh-CN" sz="1400" dirty="0"/>
              <a:t>5-123</a:t>
            </a:r>
            <a:r>
              <a:rPr lang="zh-CN" altLang="zh-CN" sz="1400" dirty="0"/>
              <a:t>所示，完成最终效果如图</a:t>
            </a:r>
            <a:r>
              <a:rPr lang="en-US" altLang="zh-CN" sz="1400" dirty="0"/>
              <a:t>5-124</a:t>
            </a:r>
            <a:r>
              <a:rPr lang="zh-CN" altLang="zh-CN" sz="1400" dirty="0"/>
              <a:t>所示。</a:t>
            </a:r>
          </a:p>
          <a:p>
            <a:endParaRPr lang="zh-CN" altLang="zh-CN" sz="1400" dirty="0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8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98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5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1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0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94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69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5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1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92" name="Rectangle 4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326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331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336" name="Rectangle 4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342" name="Rectangle 5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7" name="画布 538"/>
          <p:cNvGrpSpPr>
            <a:grpSpLocks noChangeAspect="1"/>
          </p:cNvGrpSpPr>
          <p:nvPr/>
        </p:nvGrpSpPr>
        <p:grpSpPr bwMode="auto">
          <a:xfrm>
            <a:off x="4531570" y="744943"/>
            <a:ext cx="5273675" cy="2665413"/>
            <a:chOff x="2359" y="1408"/>
            <a:chExt cx="7200" cy="3638"/>
          </a:xfrm>
        </p:grpSpPr>
        <p:sp>
          <p:nvSpPr>
            <p:cNvPr id="28" name="AutoShape 6"/>
            <p:cNvSpPr>
              <a:spLocks noRot="1" noChangeAspect="1" noChangeArrowheads="1" noTextEdit="1"/>
            </p:cNvSpPr>
            <p:nvPr/>
          </p:nvSpPr>
          <p:spPr bwMode="auto">
            <a:xfrm>
              <a:off x="2359" y="1408"/>
              <a:ext cx="7200" cy="36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3" name="文本框 541"/>
            <p:cNvSpPr txBox="1">
              <a:spLocks noChangeArrowheads="1"/>
            </p:cNvSpPr>
            <p:nvPr/>
          </p:nvSpPr>
          <p:spPr bwMode="auto">
            <a:xfrm>
              <a:off x="3483" y="4571"/>
              <a:ext cx="1091" cy="3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5-115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324" name="文本框 542"/>
            <p:cNvSpPr txBox="1">
              <a:spLocks noChangeArrowheads="1"/>
            </p:cNvSpPr>
            <p:nvPr/>
          </p:nvSpPr>
          <p:spPr bwMode="auto">
            <a:xfrm>
              <a:off x="7126" y="4643"/>
              <a:ext cx="1090" cy="3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5-116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51" name="图片 694" descr="5-1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1" y="1673"/>
              <a:ext cx="1909" cy="2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图片 695" descr="5-1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3" y="1489"/>
              <a:ext cx="2019" cy="3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346" name="Rectangle 1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347" name="画布 544"/>
          <p:cNvGrpSpPr>
            <a:grpSpLocks noChangeAspect="1"/>
          </p:cNvGrpSpPr>
          <p:nvPr/>
        </p:nvGrpSpPr>
        <p:grpSpPr bwMode="auto">
          <a:xfrm>
            <a:off x="7666260" y="846460"/>
            <a:ext cx="5273675" cy="2222500"/>
            <a:chOff x="2359" y="7355"/>
            <a:chExt cx="7200" cy="3034"/>
          </a:xfrm>
        </p:grpSpPr>
        <p:sp>
          <p:nvSpPr>
            <p:cNvPr id="12348" name="AutoShape 13"/>
            <p:cNvSpPr>
              <a:spLocks noRot="1" noChangeAspect="1" noChangeArrowheads="1" noTextEdit="1"/>
            </p:cNvSpPr>
            <p:nvPr/>
          </p:nvSpPr>
          <p:spPr bwMode="auto">
            <a:xfrm>
              <a:off x="2359" y="7355"/>
              <a:ext cx="7200" cy="3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9" name="文本框 546"/>
            <p:cNvSpPr txBox="1">
              <a:spLocks noChangeArrowheads="1"/>
            </p:cNvSpPr>
            <p:nvPr/>
          </p:nvSpPr>
          <p:spPr bwMode="auto">
            <a:xfrm>
              <a:off x="5428" y="10030"/>
              <a:ext cx="1009" cy="3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5-117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59" name="图片 697" descr="5-11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" y="7556"/>
              <a:ext cx="1715" cy="2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350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351" name="画布 548"/>
          <p:cNvGrpSpPr>
            <a:grpSpLocks noChangeAspect="1"/>
          </p:cNvGrpSpPr>
          <p:nvPr/>
        </p:nvGrpSpPr>
        <p:grpSpPr bwMode="auto">
          <a:xfrm>
            <a:off x="6576876" y="3327030"/>
            <a:ext cx="3986795" cy="3486346"/>
            <a:chOff x="2359" y="854"/>
            <a:chExt cx="7200" cy="6294"/>
          </a:xfrm>
        </p:grpSpPr>
        <p:sp>
          <p:nvSpPr>
            <p:cNvPr id="7168" name="AutoShape 25"/>
            <p:cNvSpPr>
              <a:spLocks noRot="1" noChangeAspect="1" noChangeArrowheads="1" noTextEdit="1"/>
            </p:cNvSpPr>
            <p:nvPr/>
          </p:nvSpPr>
          <p:spPr bwMode="auto">
            <a:xfrm>
              <a:off x="2359" y="854"/>
              <a:ext cx="7200" cy="6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" name="文本框 553"/>
            <p:cNvSpPr txBox="1">
              <a:spLocks noChangeArrowheads="1"/>
            </p:cNvSpPr>
            <p:nvPr/>
          </p:nvSpPr>
          <p:spPr bwMode="auto">
            <a:xfrm>
              <a:off x="3566" y="3226"/>
              <a:ext cx="1341" cy="4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5-118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72" name="文本框 554"/>
            <p:cNvSpPr txBox="1">
              <a:spLocks noChangeArrowheads="1"/>
            </p:cNvSpPr>
            <p:nvPr/>
          </p:nvSpPr>
          <p:spPr bwMode="auto">
            <a:xfrm>
              <a:off x="7413" y="3493"/>
              <a:ext cx="1341" cy="4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5-119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73" name="文本框 555"/>
            <p:cNvSpPr txBox="1">
              <a:spLocks noChangeArrowheads="1"/>
            </p:cNvSpPr>
            <p:nvPr/>
          </p:nvSpPr>
          <p:spPr bwMode="auto">
            <a:xfrm>
              <a:off x="3500" y="6738"/>
              <a:ext cx="1341" cy="4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5-120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74" name="文本框 556"/>
            <p:cNvSpPr txBox="1">
              <a:spLocks noChangeArrowheads="1"/>
            </p:cNvSpPr>
            <p:nvPr/>
          </p:nvSpPr>
          <p:spPr bwMode="auto">
            <a:xfrm>
              <a:off x="7413" y="6738"/>
              <a:ext cx="1341" cy="4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5-121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68" name="图片 698" descr="5-11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5" y="982"/>
              <a:ext cx="2549" cy="2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7" name="图片 699" descr="5-119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3" y="1006"/>
              <a:ext cx="1462" cy="2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6" name="图片 700" descr="5-12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3" y="3967"/>
              <a:ext cx="1905" cy="2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5" name="图片 701" descr="5-12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4" y="3914"/>
              <a:ext cx="1894" cy="26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76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78" name="Group 31"/>
          <p:cNvGrpSpPr>
            <a:grpSpLocks noChangeAspect="1"/>
          </p:cNvGrpSpPr>
          <p:nvPr/>
        </p:nvGrpSpPr>
        <p:grpSpPr bwMode="auto">
          <a:xfrm>
            <a:off x="320519" y="4640918"/>
            <a:ext cx="1400175" cy="2070100"/>
            <a:chOff x="2220" y="10811"/>
            <a:chExt cx="2205" cy="3261"/>
          </a:xfrm>
        </p:grpSpPr>
        <p:sp>
          <p:nvSpPr>
            <p:cNvPr id="7179" name="AutoShape 34"/>
            <p:cNvSpPr>
              <a:spLocks noChangeAspect="1" noChangeArrowheads="1" noTextEdit="1"/>
            </p:cNvSpPr>
            <p:nvPr/>
          </p:nvSpPr>
          <p:spPr bwMode="auto">
            <a:xfrm>
              <a:off x="2220" y="10811"/>
              <a:ext cx="2205" cy="3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81" name="图片 707" descr="5-12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0" y="10837"/>
              <a:ext cx="1983" cy="28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82" name="文本框 566"/>
            <p:cNvSpPr txBox="1">
              <a:spLocks noChangeArrowheads="1"/>
            </p:cNvSpPr>
            <p:nvPr/>
          </p:nvSpPr>
          <p:spPr bwMode="auto">
            <a:xfrm>
              <a:off x="2653" y="13485"/>
              <a:ext cx="1107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5-122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83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7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89" name="Group 43"/>
          <p:cNvGrpSpPr>
            <a:grpSpLocks noChangeAspect="1"/>
          </p:cNvGrpSpPr>
          <p:nvPr/>
        </p:nvGrpSpPr>
        <p:grpSpPr bwMode="auto">
          <a:xfrm>
            <a:off x="1835325" y="4608746"/>
            <a:ext cx="1828800" cy="2228850"/>
            <a:chOff x="2220" y="1546"/>
            <a:chExt cx="2880" cy="3509"/>
          </a:xfrm>
        </p:grpSpPr>
        <p:sp>
          <p:nvSpPr>
            <p:cNvPr id="7190" name="AutoShape 46"/>
            <p:cNvSpPr>
              <a:spLocks noChangeAspect="1" noChangeArrowheads="1" noTextEdit="1"/>
            </p:cNvSpPr>
            <p:nvPr/>
          </p:nvSpPr>
          <p:spPr bwMode="auto">
            <a:xfrm>
              <a:off x="2220" y="1546"/>
              <a:ext cx="2880" cy="3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93" name="图片 706" descr="5-12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4" y="1653"/>
              <a:ext cx="1957" cy="2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91" name="文本框 570"/>
            <p:cNvSpPr txBox="1">
              <a:spLocks noChangeArrowheads="1"/>
            </p:cNvSpPr>
            <p:nvPr/>
          </p:nvSpPr>
          <p:spPr bwMode="auto">
            <a:xfrm>
              <a:off x="3114" y="4498"/>
              <a:ext cx="1107" cy="4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5-123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93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95" name="画布 561"/>
          <p:cNvGrpSpPr>
            <a:grpSpLocks noChangeAspect="1"/>
          </p:cNvGrpSpPr>
          <p:nvPr/>
        </p:nvGrpSpPr>
        <p:grpSpPr bwMode="auto">
          <a:xfrm>
            <a:off x="3664125" y="4574554"/>
            <a:ext cx="1647825" cy="2382838"/>
            <a:chOff x="4635" y="5720"/>
            <a:chExt cx="2595" cy="3752"/>
          </a:xfrm>
        </p:grpSpPr>
        <p:sp>
          <p:nvSpPr>
            <p:cNvPr id="7196" name="AutoShape 52"/>
            <p:cNvSpPr>
              <a:spLocks noRot="1" noChangeAspect="1" noChangeArrowheads="1" noTextEdit="1"/>
            </p:cNvSpPr>
            <p:nvPr/>
          </p:nvSpPr>
          <p:spPr bwMode="auto">
            <a:xfrm>
              <a:off x="4635" y="5720"/>
              <a:ext cx="2595" cy="3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7" name="文本框 567"/>
            <p:cNvSpPr txBox="1">
              <a:spLocks noChangeArrowheads="1"/>
            </p:cNvSpPr>
            <p:nvPr/>
          </p:nvSpPr>
          <p:spPr bwMode="auto">
            <a:xfrm>
              <a:off x="5364" y="8946"/>
              <a:ext cx="1106" cy="4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5-124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98" name="图片 705" descr="5-12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6" y="5720"/>
              <a:ext cx="2079" cy="3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9661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1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05574" y="321895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" name="Rectangle 1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2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7" name="Rectangle 3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4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482551" y="836712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作业</a:t>
            </a:r>
            <a:r>
              <a:rPr lang="en-US" altLang="zh-CN" sz="5400" dirty="0" smtClean="0"/>
              <a:t>:</a:t>
            </a:r>
            <a:endParaRPr lang="zh-CN" altLang="en-US" sz="5400" dirty="0"/>
          </a:p>
        </p:txBody>
      </p:sp>
      <p:sp>
        <p:nvSpPr>
          <p:cNvPr id="24" name="TextBox 23"/>
          <p:cNvSpPr txBox="1"/>
          <p:nvPr/>
        </p:nvSpPr>
        <p:spPr>
          <a:xfrm>
            <a:off x="497378" y="1628800"/>
            <a:ext cx="38015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5.4</a:t>
            </a:r>
            <a:r>
              <a:rPr lang="zh-CN" altLang="zh-CN" b="1" dirty="0">
                <a:solidFill>
                  <a:srgbClr val="FF0000"/>
                </a:solidFill>
              </a:rPr>
              <a:t>课堂练习——制作房地产宣传单</a:t>
            </a:r>
          </a:p>
          <a:p>
            <a:r>
              <a:rPr lang="zh-CN" altLang="zh-CN" dirty="0"/>
              <a:t>案例提示：使用“椭圆形工具”、“刻刀工具”、“粗糙笔刷工具”、“透明度工具”“粗糙笔刷工具”“调和工具”、等完成房地产宣传单制作，如图</a:t>
            </a:r>
            <a:r>
              <a:rPr lang="en-US" altLang="zh-CN" dirty="0"/>
              <a:t>5-125</a:t>
            </a:r>
            <a:r>
              <a:rPr lang="zh-CN" altLang="zh-CN" dirty="0"/>
              <a:t>所示。</a:t>
            </a:r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534952" y="3944997"/>
            <a:ext cx="34759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5.5</a:t>
            </a:r>
            <a:r>
              <a:rPr lang="zh-CN" altLang="zh-CN" b="1" dirty="0">
                <a:solidFill>
                  <a:srgbClr val="FF0000"/>
                </a:solidFill>
              </a:rPr>
              <a:t>课后练习——绘制可爱猫头鹰</a:t>
            </a:r>
          </a:p>
          <a:p>
            <a:r>
              <a:rPr lang="zh-CN" altLang="zh-CN" dirty="0"/>
              <a:t>案例提示：使用“椭圆形工具”、“多变形工具”、“钢笔工具”、“透明度工具”、等完成可爱猫头鹰绘制，如图</a:t>
            </a:r>
            <a:r>
              <a:rPr lang="en-US" altLang="zh-CN" dirty="0"/>
              <a:t>5-126</a:t>
            </a:r>
            <a:r>
              <a:rPr lang="zh-CN" altLang="zh-CN" dirty="0"/>
              <a:t>所示。</a:t>
            </a: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" name="画布 600"/>
          <p:cNvGrpSpPr>
            <a:grpSpLocks/>
          </p:cNvGrpSpPr>
          <p:nvPr/>
        </p:nvGrpSpPr>
        <p:grpSpPr bwMode="auto">
          <a:xfrm>
            <a:off x="5000819" y="980728"/>
            <a:ext cx="2619375" cy="3305175"/>
            <a:chOff x="3889" y="2654"/>
            <a:chExt cx="4125" cy="5205"/>
          </a:xfrm>
        </p:grpSpPr>
        <p:sp>
          <p:nvSpPr>
            <p:cNvPr id="11" name="AutoShape 4"/>
            <p:cNvSpPr>
              <a:spLocks noRot="1" noChangeArrowheads="1"/>
            </p:cNvSpPr>
            <p:nvPr/>
          </p:nvSpPr>
          <p:spPr bwMode="auto">
            <a:xfrm>
              <a:off x="3889" y="2654"/>
              <a:ext cx="4125" cy="5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75" name="图片 601" descr="webwxgetmsgimg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6" y="2654"/>
              <a:ext cx="3220" cy="4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文本框 603"/>
            <p:cNvSpPr txBox="1">
              <a:spLocks noChangeArrowheads="1"/>
            </p:cNvSpPr>
            <p:nvPr/>
          </p:nvSpPr>
          <p:spPr bwMode="auto">
            <a:xfrm>
              <a:off x="5369" y="7248"/>
              <a:ext cx="1171" cy="4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5-125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5" name="画布 605"/>
          <p:cNvGrpSpPr>
            <a:grpSpLocks/>
          </p:cNvGrpSpPr>
          <p:nvPr/>
        </p:nvGrpSpPr>
        <p:grpSpPr bwMode="auto">
          <a:xfrm>
            <a:off x="5940619" y="3875045"/>
            <a:ext cx="5273675" cy="2409825"/>
            <a:chOff x="1800" y="9203"/>
            <a:chExt cx="8306" cy="3795"/>
          </a:xfrm>
        </p:grpSpPr>
        <p:sp>
          <p:nvSpPr>
            <p:cNvPr id="18" name="AutoShape 10"/>
            <p:cNvSpPr>
              <a:spLocks noRot="1" noChangeArrowheads="1"/>
            </p:cNvSpPr>
            <p:nvPr/>
          </p:nvSpPr>
          <p:spPr bwMode="auto">
            <a:xfrm>
              <a:off x="1800" y="9203"/>
              <a:ext cx="8306" cy="3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81" name="图片 606" descr="22g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8" y="9203"/>
              <a:ext cx="2720" cy="3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文本框 607"/>
            <p:cNvSpPr txBox="1">
              <a:spLocks noChangeArrowheads="1"/>
            </p:cNvSpPr>
            <p:nvPr/>
          </p:nvSpPr>
          <p:spPr bwMode="auto">
            <a:xfrm>
              <a:off x="5305" y="12389"/>
              <a:ext cx="1310" cy="4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5-126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7730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对角圆角矩形 40"/>
          <p:cNvSpPr/>
          <p:nvPr/>
        </p:nvSpPr>
        <p:spPr>
          <a:xfrm>
            <a:off x="10419655" y="285164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4" name="矩形 3"/>
          <p:cNvSpPr/>
          <p:nvPr/>
        </p:nvSpPr>
        <p:spPr>
          <a:xfrm>
            <a:off x="8939713" y="338882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100" b="1" kern="0" dirty="0" err="1">
                <a:latin typeface="微软雅黑" pitchFamily="34" charset="-122"/>
                <a:ea typeface="微软雅黑" pitchFamily="34" charset="-122"/>
              </a:rPr>
              <a:t>Coreldraw</a:t>
            </a:r>
            <a:r>
              <a:rPr lang="en-US" altLang="zh-CN" sz="1100" b="1" kern="0" dirty="0">
                <a:latin typeface="微软雅黑" pitchFamily="34" charset="-122"/>
                <a:ea typeface="微软雅黑" pitchFamily="34" charset="-122"/>
              </a:rPr>
              <a:t> X7</a:t>
            </a:r>
            <a:r>
              <a:rPr lang="zh-CN" altLang="en-US" sz="1100" b="1" kern="0" dirty="0">
                <a:latin typeface="微软雅黑" pitchFamily="34" charset="-122"/>
                <a:ea typeface="微软雅黑" pitchFamily="34" charset="-122"/>
              </a:rPr>
              <a:t>简介</a:t>
            </a:r>
          </a:p>
        </p:txBody>
      </p:sp>
      <p:sp>
        <p:nvSpPr>
          <p:cNvPr id="5" name="矩形 4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图形图像的基础知识</a:t>
            </a: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0903" y="2348879"/>
            <a:ext cx="92170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/>
              <a:t>祝同学们学有所成</a:t>
            </a:r>
            <a:endParaRPr lang="en-US" altLang="zh-CN" sz="5400" dirty="0" smtClean="0"/>
          </a:p>
          <a:p>
            <a:pPr algn="ctr"/>
            <a:r>
              <a:rPr lang="zh-CN" altLang="en-US" sz="8800" dirty="0" smtClean="0"/>
              <a:t>再 见！</a:t>
            </a:r>
            <a:endParaRPr lang="zh-CN" altLang="en-US" sz="8800" dirty="0"/>
          </a:p>
        </p:txBody>
      </p:sp>
    </p:spTree>
    <p:extLst>
      <p:ext uri="{BB962C8B-B14F-4D97-AF65-F5344CB8AC3E}">
        <p14:creationId xmlns:p14="http://schemas.microsoft.com/office/powerpoint/2010/main" val="363134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9" idx="6"/>
          </p:cNvCxnSpPr>
          <p:nvPr/>
        </p:nvCxnSpPr>
        <p:spPr>
          <a:xfrm>
            <a:off x="3902931" y="342900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>
          <a:xfrm>
            <a:off x="5235473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5473" y="4037243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3632901" y="2852936"/>
            <a:ext cx="59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第一节 制作日历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02731" y="252890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2606831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03631" y="680717"/>
            <a:ext cx="15841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chemeClr val="bg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五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b="1" dirty="0" smtClean="0"/>
              <a:t>编辑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文本</a:t>
            </a:r>
            <a:endParaRPr lang="zh-CN" altLang="zh-CN" b="1" dirty="0"/>
          </a:p>
        </p:txBody>
      </p:sp>
      <p:sp>
        <p:nvSpPr>
          <p:cNvPr id="14" name="矩形 13"/>
          <p:cNvSpPr/>
          <p:nvPr/>
        </p:nvSpPr>
        <p:spPr>
          <a:xfrm>
            <a:off x="5235079" y="4499828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</a:p>
        </p:txBody>
      </p:sp>
    </p:spTree>
    <p:extLst>
      <p:ext uri="{BB962C8B-B14F-4D97-AF65-F5344CB8AC3E}">
        <p14:creationId xmlns:p14="http://schemas.microsoft.com/office/powerpoint/2010/main" val="310356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1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0647" y="1484784"/>
            <a:ext cx="902302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        </a:t>
            </a:r>
            <a:r>
              <a:rPr lang="zh-CN" altLang="en-US" dirty="0" smtClean="0"/>
              <a:t>一、</a:t>
            </a:r>
            <a:r>
              <a:rPr lang="en-US" altLang="zh-CN" dirty="0"/>
              <a:t> </a:t>
            </a:r>
            <a:r>
              <a:rPr lang="zh-CN" altLang="en-US" dirty="0" smtClean="0"/>
              <a:t>任务分析</a:t>
            </a:r>
            <a:endParaRPr lang="en-US" altLang="zh-CN" dirty="0" smtClean="0"/>
          </a:p>
          <a:p>
            <a:pPr indent="720000"/>
            <a:r>
              <a:rPr lang="zh-CN" altLang="zh-CN" dirty="0"/>
              <a:t>关于“日历”的制作，可以进行如下分析：</a:t>
            </a:r>
            <a:endParaRPr lang="en-US" altLang="zh-CN" dirty="0" smtClean="0"/>
          </a:p>
          <a:p>
            <a:pPr indent="720000"/>
            <a:r>
              <a:rPr lang="zh-CN" altLang="zh-CN" dirty="0"/>
              <a:t>在“日历”的制作过程中，除了完成对象的组合于排放还可以运用</a:t>
            </a:r>
            <a:r>
              <a:rPr lang="zh-CN" altLang="zh-CN" dirty="0" smtClean="0"/>
              <a:t>“透明度工具”</a:t>
            </a:r>
            <a:r>
              <a:rPr lang="en-US" altLang="zh-CN" dirty="0" smtClean="0"/>
              <a:t>                     </a:t>
            </a:r>
            <a:r>
              <a:rPr lang="zh-CN" altLang="zh-CN" dirty="0" smtClean="0"/>
              <a:t>改变</a:t>
            </a:r>
            <a:r>
              <a:rPr lang="zh-CN" altLang="zh-CN" dirty="0"/>
              <a:t>对象填充色的透明程度来添加效果，多种透明度样式来丰富画面</a:t>
            </a:r>
            <a:r>
              <a:rPr lang="zh-CN" altLang="zh-CN" dirty="0" smtClean="0"/>
              <a:t>效果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6196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1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1429" y="1043444"/>
            <a:ext cx="902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</a:t>
            </a:r>
            <a:r>
              <a:rPr lang="zh-CN" altLang="en-US" dirty="0" smtClean="0"/>
              <a:t>储备（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48299" y="1700808"/>
            <a:ext cx="4852610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</a:rPr>
              <a:t>“透明度工具”</a:t>
            </a:r>
            <a:r>
              <a:rPr lang="en-US" altLang="zh-CN" dirty="0"/>
              <a:t> </a:t>
            </a:r>
            <a:r>
              <a:rPr lang="zh-CN" altLang="zh-CN" sz="1400" dirty="0"/>
              <a:t>位于左侧工具栏。用于对象填充色</a:t>
            </a:r>
            <a:r>
              <a:rPr lang="zh-CN" altLang="zh-CN" sz="1400" dirty="0" smtClean="0"/>
              <a:t>的</a:t>
            </a:r>
            <a:endParaRPr lang="en-US" altLang="zh-CN" sz="1400" dirty="0" smtClean="0"/>
          </a:p>
          <a:p>
            <a:r>
              <a:rPr lang="zh-CN" altLang="zh-CN" sz="1400" dirty="0" smtClean="0"/>
              <a:t>透明</a:t>
            </a:r>
            <a:r>
              <a:rPr lang="zh-CN" altLang="zh-CN" sz="1400" dirty="0"/>
              <a:t>程度的改变来添加效果，透明度的样式有很多种，</a:t>
            </a:r>
            <a:r>
              <a:rPr lang="zh-CN" altLang="zh-CN" sz="1400" dirty="0" smtClean="0"/>
              <a:t>我们</a:t>
            </a:r>
            <a:endParaRPr lang="en-US" altLang="zh-CN" sz="1400" dirty="0" smtClean="0"/>
          </a:p>
          <a:p>
            <a:r>
              <a:rPr lang="zh-CN" altLang="zh-CN" sz="1400" dirty="0" smtClean="0"/>
              <a:t>运用</a:t>
            </a:r>
            <a:r>
              <a:rPr lang="zh-CN" altLang="zh-CN" sz="1400" dirty="0"/>
              <a:t>这些样式可以达到丰富画面效果的作用。</a:t>
            </a:r>
          </a:p>
          <a:p>
            <a:r>
              <a:rPr lang="zh-CN" altLang="zh-CN" sz="1400" dirty="0"/>
              <a:t>“透明度工具”属性栏如图</a:t>
            </a:r>
            <a:r>
              <a:rPr lang="en-US" altLang="zh-CN" sz="1400" dirty="0"/>
              <a:t>5-2</a:t>
            </a:r>
            <a:r>
              <a:rPr lang="zh-CN" altLang="zh-CN" sz="1400" dirty="0"/>
              <a:t>所示</a:t>
            </a:r>
          </a:p>
          <a:p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76434" y="3140968"/>
            <a:ext cx="512672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渐变透明度：</a:t>
            </a:r>
            <a:r>
              <a:rPr lang="zh-CN" altLang="zh-CN" sz="1400" dirty="0"/>
              <a:t>单击“透明度工具”光标后会出现一</a:t>
            </a:r>
            <a:r>
              <a:rPr lang="zh-CN" altLang="zh-CN" sz="1400" dirty="0" smtClean="0"/>
              <a:t>个</a:t>
            </a:r>
            <a:endParaRPr lang="en-US" altLang="zh-CN" sz="1400" dirty="0" smtClean="0"/>
          </a:p>
          <a:p>
            <a:r>
              <a:rPr lang="zh-CN" altLang="zh-CN" sz="1400" dirty="0" smtClean="0"/>
              <a:t>高脚杯</a:t>
            </a:r>
            <a:r>
              <a:rPr lang="zh-CN" altLang="zh-CN" sz="1400" dirty="0"/>
              <a:t>图样</a:t>
            </a:r>
            <a:r>
              <a:rPr lang="en-US" altLang="zh-CN" sz="1400" dirty="0"/>
              <a:t> </a:t>
            </a:r>
            <a:r>
              <a:rPr lang="zh-CN" altLang="zh-CN" sz="1400" dirty="0"/>
              <a:t>，然后将鼠标移动到图形上，鼠标位置所在</a:t>
            </a:r>
            <a:r>
              <a:rPr lang="zh-CN" altLang="zh-CN" sz="1400" dirty="0" smtClean="0"/>
              <a:t>的</a:t>
            </a:r>
            <a:endParaRPr lang="en-US" altLang="zh-CN" sz="1400" dirty="0" smtClean="0"/>
          </a:p>
          <a:p>
            <a:r>
              <a:rPr lang="zh-CN" altLang="zh-CN" sz="1400" dirty="0" smtClean="0"/>
              <a:t>地方</a:t>
            </a:r>
            <a:r>
              <a:rPr lang="zh-CN" altLang="zh-CN" sz="1400" dirty="0"/>
              <a:t>为渐变透明度的起始点，透明度为</a:t>
            </a:r>
            <a:r>
              <a:rPr lang="en-US" altLang="zh-CN" sz="1400" dirty="0"/>
              <a:t>0</a:t>
            </a:r>
            <a:r>
              <a:rPr lang="zh-CN" altLang="zh-CN" sz="1400" dirty="0"/>
              <a:t>，然后点击鼠标</a:t>
            </a:r>
            <a:r>
              <a:rPr lang="zh-CN" altLang="zh-CN" sz="1400" dirty="0" smtClean="0"/>
              <a:t>左键</a:t>
            </a:r>
            <a:endParaRPr lang="en-US" altLang="zh-CN" sz="1400" dirty="0" smtClean="0"/>
          </a:p>
          <a:p>
            <a:r>
              <a:rPr lang="zh-CN" altLang="zh-CN" sz="1400" dirty="0" smtClean="0"/>
              <a:t>按住</a:t>
            </a:r>
            <a:r>
              <a:rPr lang="zh-CN" altLang="zh-CN" sz="1400" dirty="0"/>
              <a:t>不放向右边进行拖动渐变范围，黑色方块是渐变透明度</a:t>
            </a:r>
            <a:r>
              <a:rPr lang="zh-CN" altLang="zh-CN" sz="1400" dirty="0" smtClean="0"/>
              <a:t>的</a:t>
            </a:r>
            <a:endParaRPr lang="en-US" altLang="zh-CN" sz="1400" dirty="0" smtClean="0"/>
          </a:p>
          <a:p>
            <a:r>
              <a:rPr lang="zh-CN" altLang="zh-CN" sz="1400" dirty="0" smtClean="0"/>
              <a:t>结束</a:t>
            </a:r>
            <a:r>
              <a:rPr lang="zh-CN" altLang="zh-CN" sz="1400" dirty="0"/>
              <a:t>点，该点的透明度为</a:t>
            </a:r>
            <a:r>
              <a:rPr lang="en-US" altLang="zh-CN" sz="1400" dirty="0"/>
              <a:t>100</a:t>
            </a:r>
            <a:r>
              <a:rPr lang="zh-CN" altLang="zh-CN" sz="1400" dirty="0"/>
              <a:t>，松开左键对象会显示渐变效果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拖动</a:t>
            </a:r>
            <a:r>
              <a:rPr lang="zh-CN" altLang="zh-CN" sz="1400" dirty="0"/>
              <a:t>中间的“透明度中心点”滑块可以调整渐变效果。</a:t>
            </a:r>
          </a:p>
          <a:p>
            <a:r>
              <a:rPr lang="zh-CN" altLang="zh-CN" sz="1400" dirty="0"/>
              <a:t>如图</a:t>
            </a:r>
            <a:r>
              <a:rPr lang="en-US" altLang="zh-CN" sz="1400" dirty="0"/>
              <a:t>5-3</a:t>
            </a:r>
            <a:r>
              <a:rPr lang="zh-CN" altLang="zh-CN" sz="1400" dirty="0"/>
              <a:t>、</a:t>
            </a:r>
            <a:r>
              <a:rPr lang="en-US" altLang="zh-CN" sz="1400" dirty="0"/>
              <a:t>5-4</a:t>
            </a:r>
            <a:r>
              <a:rPr lang="zh-CN" altLang="zh-CN" sz="1400" dirty="0"/>
              <a:t>所示</a:t>
            </a:r>
            <a:r>
              <a:rPr lang="en-US" altLang="zh-CN" sz="1400" dirty="0"/>
              <a:t> </a:t>
            </a:r>
            <a:endParaRPr lang="zh-CN" altLang="zh-CN" sz="1400" dirty="0"/>
          </a:p>
          <a:p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56246" y="5339021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渐变的类型：</a:t>
            </a:r>
            <a:r>
              <a:rPr lang="zh-CN" altLang="zh-CN" dirty="0"/>
              <a:t>“线性渐变透明度”、“椭圆形</a:t>
            </a:r>
            <a:r>
              <a:rPr lang="zh-CN" altLang="zh-CN" dirty="0" smtClean="0"/>
              <a:t>渐变</a:t>
            </a:r>
            <a:endParaRPr lang="en-US" altLang="zh-CN" dirty="0" smtClean="0"/>
          </a:p>
          <a:p>
            <a:r>
              <a:rPr lang="zh-CN" altLang="zh-CN" dirty="0" smtClean="0"/>
              <a:t>透明度</a:t>
            </a:r>
            <a:r>
              <a:rPr lang="zh-CN" altLang="zh-CN" dirty="0"/>
              <a:t>”、“锥形渐变透明度”和</a:t>
            </a:r>
            <a:r>
              <a:rPr lang="zh-CN" altLang="zh-CN" dirty="0" smtClean="0"/>
              <a:t>“矩形渐变透明度”</a:t>
            </a:r>
            <a:endParaRPr lang="en-US" altLang="zh-CN" dirty="0" smtClean="0"/>
          </a:p>
          <a:p>
            <a:r>
              <a:rPr lang="zh-CN" altLang="zh-CN" dirty="0" smtClean="0"/>
              <a:t>可以</a:t>
            </a:r>
            <a:r>
              <a:rPr lang="zh-CN" altLang="zh-CN" dirty="0"/>
              <a:t>在属性栏中进行切换，绘制方法相同。</a:t>
            </a:r>
          </a:p>
          <a:p>
            <a:endParaRPr lang="zh-CN" altLang="en-US" dirty="0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" name="画布 135"/>
          <p:cNvGrpSpPr>
            <a:grpSpLocks/>
          </p:cNvGrpSpPr>
          <p:nvPr/>
        </p:nvGrpSpPr>
        <p:grpSpPr bwMode="auto">
          <a:xfrm>
            <a:off x="5803158" y="1700808"/>
            <a:ext cx="5273675" cy="557213"/>
            <a:chOff x="0" y="0"/>
            <a:chExt cx="52743" cy="5575"/>
          </a:xfrm>
        </p:grpSpPr>
        <p:sp>
          <p:nvSpPr>
            <p:cNvPr id="21" name="AutoShape 4"/>
            <p:cNvSpPr>
              <a:spLocks noRot="1" noChangeArrowheads="1"/>
            </p:cNvSpPr>
            <p:nvPr/>
          </p:nvSpPr>
          <p:spPr bwMode="auto">
            <a:xfrm>
              <a:off x="0" y="0"/>
              <a:ext cx="52743" cy="5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099" name="图片 13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" y="508"/>
              <a:ext cx="48006" cy="1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文本框 137"/>
            <p:cNvSpPr txBox="1">
              <a:spLocks noChangeArrowheads="1"/>
            </p:cNvSpPr>
            <p:nvPr/>
          </p:nvSpPr>
          <p:spPr bwMode="auto">
            <a:xfrm>
              <a:off x="21799" y="3149"/>
              <a:ext cx="9271" cy="26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5-2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3" name="画布 609"/>
          <p:cNvGrpSpPr>
            <a:grpSpLocks/>
          </p:cNvGrpSpPr>
          <p:nvPr/>
        </p:nvGrpSpPr>
        <p:grpSpPr bwMode="auto">
          <a:xfrm>
            <a:off x="5919456" y="3054178"/>
            <a:ext cx="5213350" cy="673100"/>
            <a:chOff x="0" y="0"/>
            <a:chExt cx="52127" cy="6724"/>
          </a:xfrm>
        </p:grpSpPr>
        <p:sp>
          <p:nvSpPr>
            <p:cNvPr id="35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52127" cy="6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05" name="图片 610" descr="5-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4" y="889"/>
              <a:ext cx="49816" cy="16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4" name="图片 6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60"/>
              <a:ext cx="52127" cy="2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8" name="画布 140"/>
          <p:cNvGrpSpPr>
            <a:grpSpLocks/>
          </p:cNvGrpSpPr>
          <p:nvPr/>
        </p:nvGrpSpPr>
        <p:grpSpPr bwMode="auto">
          <a:xfrm>
            <a:off x="6244222" y="3942110"/>
            <a:ext cx="5273675" cy="1997075"/>
            <a:chOff x="0" y="0"/>
            <a:chExt cx="52743" cy="19970"/>
          </a:xfrm>
        </p:grpSpPr>
        <p:sp>
          <p:nvSpPr>
            <p:cNvPr id="39" name="AutoShape 15"/>
            <p:cNvSpPr>
              <a:spLocks noRot="1" noChangeArrowheads="1"/>
            </p:cNvSpPr>
            <p:nvPr/>
          </p:nvSpPr>
          <p:spPr bwMode="auto">
            <a:xfrm>
              <a:off x="0" y="0"/>
              <a:ext cx="52743" cy="19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10" name="图片 142" descr="图片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7" y="0"/>
              <a:ext cx="17526" cy="16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文本框 143"/>
            <p:cNvSpPr txBox="1">
              <a:spLocks noChangeArrowheads="1"/>
            </p:cNvSpPr>
            <p:nvPr/>
          </p:nvSpPr>
          <p:spPr bwMode="auto">
            <a:xfrm>
              <a:off x="20929" y="16789"/>
              <a:ext cx="11316" cy="3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3835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1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1429" y="1043444"/>
            <a:ext cx="902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</a:t>
            </a:r>
            <a:r>
              <a:rPr lang="zh-CN" altLang="en-US" dirty="0" smtClean="0"/>
              <a:t>储备（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48299" y="1700808"/>
            <a:ext cx="42723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均匀透明度：</a:t>
            </a:r>
            <a:r>
              <a:rPr lang="zh-CN" altLang="zh-CN" sz="1400" dirty="0"/>
              <a:t>选中添加透明度的对象，然后</a:t>
            </a:r>
            <a:r>
              <a:rPr lang="zh-CN" altLang="zh-CN" sz="1400" dirty="0" smtClean="0"/>
              <a:t>单击</a:t>
            </a:r>
            <a:endParaRPr lang="en-US" altLang="zh-CN" sz="1400" dirty="0" smtClean="0"/>
          </a:p>
          <a:p>
            <a:r>
              <a:rPr lang="zh-CN" altLang="zh-CN" sz="1400" dirty="0" smtClean="0"/>
              <a:t>左键</a:t>
            </a:r>
            <a:r>
              <a:rPr lang="zh-CN" altLang="zh-CN" sz="1400" dirty="0"/>
              <a:t>选择“透明度工具”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，在属性栏选择</a:t>
            </a:r>
            <a:r>
              <a:rPr lang="zh-CN" altLang="zh-CN" sz="1400" dirty="0" smtClean="0"/>
              <a:t>“均匀</a:t>
            </a:r>
            <a:endParaRPr lang="en-US" altLang="zh-CN" sz="1400" dirty="0" smtClean="0"/>
          </a:p>
          <a:p>
            <a:r>
              <a:rPr lang="zh-CN" altLang="zh-CN" sz="1400" dirty="0" smtClean="0"/>
              <a:t>透明度”</a:t>
            </a:r>
            <a:r>
              <a:rPr lang="zh-CN" altLang="zh-CN" sz="1400" dirty="0"/>
              <a:t>，再通过调整“透明度”来设置</a:t>
            </a:r>
            <a:r>
              <a:rPr lang="zh-CN" altLang="zh-CN" sz="1400" dirty="0" smtClean="0"/>
              <a:t>透明度</a:t>
            </a:r>
            <a:endParaRPr lang="en-US" altLang="zh-CN" sz="1400" dirty="0" smtClean="0"/>
          </a:p>
          <a:p>
            <a:r>
              <a:rPr lang="zh-CN" altLang="zh-CN" sz="1400" dirty="0" smtClean="0"/>
              <a:t>大小</a:t>
            </a:r>
            <a:r>
              <a:rPr lang="zh-CN" altLang="zh-CN" sz="1400" dirty="0"/>
              <a:t>。如图</a:t>
            </a:r>
            <a:r>
              <a:rPr lang="en-US" altLang="zh-CN" sz="1400" dirty="0"/>
              <a:t>5-5 </a:t>
            </a:r>
            <a:r>
              <a:rPr lang="zh-CN" altLang="zh-CN" sz="1400" dirty="0"/>
              <a:t>、</a:t>
            </a:r>
            <a:r>
              <a:rPr lang="en-US" altLang="zh-CN" sz="1400" dirty="0"/>
              <a:t>5-6 </a:t>
            </a:r>
            <a:r>
              <a:rPr lang="zh-CN" altLang="zh-CN" sz="1400" dirty="0"/>
              <a:t>所示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2832" y="2852936"/>
            <a:ext cx="5089855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图样透明度：</a:t>
            </a:r>
            <a:r>
              <a:rPr lang="zh-CN" altLang="zh-CN" sz="1400" dirty="0"/>
              <a:t>选中添加透明度的对象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然后</a:t>
            </a:r>
            <a:r>
              <a:rPr lang="zh-CN" altLang="zh-CN" sz="1400" dirty="0"/>
              <a:t>单击左键选择</a:t>
            </a:r>
            <a:r>
              <a:rPr lang="zh-CN" altLang="zh-CN" sz="1400" dirty="0" smtClean="0"/>
              <a:t>“透明度工具”</a:t>
            </a:r>
            <a:r>
              <a:rPr lang="en-US" altLang="zh-CN" sz="1400" dirty="0" smtClean="0"/>
              <a:t>     </a:t>
            </a:r>
            <a:r>
              <a:rPr lang="zh-CN" altLang="zh-CN" sz="1400" dirty="0" smtClean="0"/>
              <a:t>在</a:t>
            </a:r>
            <a:r>
              <a:rPr lang="zh-CN" altLang="zh-CN" sz="1400" dirty="0"/>
              <a:t>属性</a:t>
            </a:r>
            <a:r>
              <a:rPr lang="zh-CN" altLang="zh-CN" sz="1400" dirty="0" smtClean="0"/>
              <a:t>栏</a:t>
            </a:r>
            <a:endParaRPr lang="en-US" altLang="zh-CN" sz="1400" dirty="0" smtClean="0"/>
          </a:p>
          <a:p>
            <a:r>
              <a:rPr lang="zh-CN" altLang="zh-CN" sz="1400" dirty="0" smtClean="0"/>
              <a:t>中</a:t>
            </a:r>
            <a:r>
              <a:rPr lang="zh-CN" altLang="zh-CN" sz="1400" dirty="0"/>
              <a:t>选择“向量图样透明度”，再选取合适</a:t>
            </a:r>
            <a:r>
              <a:rPr lang="zh-CN" altLang="zh-CN" sz="1400" dirty="0" smtClean="0"/>
              <a:t>的</a:t>
            </a:r>
            <a:endParaRPr lang="en-US" altLang="zh-CN" sz="1400" dirty="0" smtClean="0"/>
          </a:p>
          <a:p>
            <a:r>
              <a:rPr lang="zh-CN" altLang="zh-CN" sz="1400" dirty="0" smtClean="0"/>
              <a:t>图样</a:t>
            </a:r>
            <a:r>
              <a:rPr lang="zh-CN" altLang="zh-CN" sz="1400" dirty="0"/>
              <a:t>，接着通过调整“前景透明度”和</a:t>
            </a:r>
            <a:r>
              <a:rPr lang="zh-CN" altLang="zh-CN" sz="1400" dirty="0" smtClean="0"/>
              <a:t>“背景</a:t>
            </a:r>
            <a:endParaRPr lang="en-US" altLang="zh-CN" sz="1400" dirty="0" smtClean="0"/>
          </a:p>
          <a:p>
            <a:r>
              <a:rPr lang="zh-CN" altLang="zh-CN" sz="1400" dirty="0" smtClean="0"/>
              <a:t>透明度”</a:t>
            </a:r>
            <a:r>
              <a:rPr lang="zh-CN" altLang="zh-CN" sz="1400" dirty="0"/>
              <a:t>来设置透明度大小。如图</a:t>
            </a:r>
            <a:r>
              <a:rPr lang="en-US" altLang="zh-CN" sz="1400" dirty="0"/>
              <a:t>5-7</a:t>
            </a:r>
            <a:r>
              <a:rPr lang="zh-CN" altLang="zh-CN" sz="1400" dirty="0"/>
              <a:t>、 效果图</a:t>
            </a:r>
            <a:r>
              <a:rPr lang="en-US" altLang="zh-CN" sz="1400" dirty="0"/>
              <a:t>5-8 </a:t>
            </a:r>
            <a:r>
              <a:rPr lang="zh-CN" altLang="zh-CN" sz="1400" dirty="0"/>
              <a:t>所</a:t>
            </a:r>
            <a:r>
              <a:rPr lang="zh-CN" altLang="zh-CN" sz="1400" dirty="0" smtClean="0"/>
              <a:t>示</a:t>
            </a:r>
            <a:endParaRPr lang="en-US" altLang="zh-CN" sz="1400" dirty="0" smtClean="0"/>
          </a:p>
          <a:p>
            <a:r>
              <a:rPr lang="zh-CN" altLang="zh-CN" sz="1400" dirty="0"/>
              <a:t>调整图样透明度矩形范围线上的白色的圆点，可以</a:t>
            </a:r>
            <a:r>
              <a:rPr lang="zh-CN" altLang="zh-CN" sz="1400" dirty="0" smtClean="0"/>
              <a:t>调整</a:t>
            </a:r>
            <a:endParaRPr lang="en-US" altLang="zh-CN" sz="1400" dirty="0" smtClean="0"/>
          </a:p>
          <a:p>
            <a:r>
              <a:rPr lang="zh-CN" altLang="zh-CN" sz="1400" dirty="0" smtClean="0"/>
              <a:t>添加</a:t>
            </a:r>
            <a:r>
              <a:rPr lang="zh-CN" altLang="zh-CN" sz="1400" dirty="0"/>
              <a:t>图样的大小，矩形范围越大，图样越大，效果图</a:t>
            </a:r>
            <a:r>
              <a:rPr lang="en-US" altLang="zh-CN" sz="1400" dirty="0"/>
              <a:t>5-9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 smtClean="0"/>
              <a:t> </a:t>
            </a:r>
            <a:r>
              <a:rPr lang="zh-CN" altLang="zh-CN" sz="1400" dirty="0"/>
              <a:t>矩形范围越小，图样越小，效果图</a:t>
            </a:r>
            <a:r>
              <a:rPr lang="en-US" altLang="zh-CN" sz="1400" dirty="0"/>
              <a:t>5-10</a:t>
            </a:r>
            <a:r>
              <a:rPr lang="zh-CN" altLang="zh-CN" sz="1400" dirty="0"/>
              <a:t>所示。 调整图样</a:t>
            </a:r>
            <a:r>
              <a:rPr lang="zh-CN" altLang="zh-CN" sz="1400" dirty="0" smtClean="0"/>
              <a:t>透明</a:t>
            </a:r>
            <a:endParaRPr lang="en-US" altLang="zh-CN" sz="1400" dirty="0" smtClean="0"/>
          </a:p>
          <a:p>
            <a:r>
              <a:rPr lang="zh-CN" altLang="zh-CN" sz="1400" dirty="0" smtClean="0"/>
              <a:t>度</a:t>
            </a:r>
            <a:r>
              <a:rPr lang="zh-CN" altLang="zh-CN" sz="1400" dirty="0"/>
              <a:t>矩形范围上的控制柄，可以变换图样的倾斜倾斜旋转效果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效果</a:t>
            </a:r>
            <a:r>
              <a:rPr lang="zh-CN" altLang="zh-CN" sz="1400" dirty="0"/>
              <a:t>图</a:t>
            </a:r>
            <a:r>
              <a:rPr lang="en-US" altLang="zh-CN" sz="1400" dirty="0"/>
              <a:t> 5-11</a:t>
            </a:r>
            <a:r>
              <a:rPr lang="zh-CN" altLang="zh-CN" sz="1400" dirty="0"/>
              <a:t>所示。</a:t>
            </a:r>
          </a:p>
          <a:p>
            <a:endParaRPr lang="zh-CN" altLang="zh-CN" sz="1400" dirty="0"/>
          </a:p>
          <a:p>
            <a:endParaRPr lang="zh-CN" altLang="en-US" dirty="0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41429" y="5301208"/>
            <a:ext cx="409278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图样透明度：</a:t>
            </a:r>
            <a:r>
              <a:rPr lang="zh-CN" altLang="zh-CN" sz="1400" dirty="0"/>
              <a:t>“向量图样透明度”、“位图</a:t>
            </a:r>
            <a:r>
              <a:rPr lang="zh-CN" altLang="zh-CN" sz="1400" dirty="0" smtClean="0"/>
              <a:t>图</a:t>
            </a:r>
            <a:endParaRPr lang="en-US" altLang="zh-CN" sz="1400" dirty="0" smtClean="0"/>
          </a:p>
          <a:p>
            <a:r>
              <a:rPr lang="zh-CN" altLang="zh-CN" sz="1400" dirty="0" smtClean="0"/>
              <a:t>样</a:t>
            </a:r>
            <a:r>
              <a:rPr lang="zh-CN" altLang="zh-CN" sz="1400" dirty="0"/>
              <a:t>透明度”、和“双色图样透明度”可以在</a:t>
            </a:r>
            <a:r>
              <a:rPr lang="zh-CN" altLang="zh-CN" sz="1400" dirty="0" smtClean="0"/>
              <a:t>属性</a:t>
            </a:r>
            <a:endParaRPr lang="en-US" altLang="zh-CN" sz="1400" dirty="0" smtClean="0"/>
          </a:p>
          <a:p>
            <a:r>
              <a:rPr lang="zh-CN" altLang="zh-CN" sz="1400" dirty="0" smtClean="0"/>
              <a:t>栏</a:t>
            </a:r>
            <a:r>
              <a:rPr lang="zh-CN" altLang="zh-CN" sz="1400" dirty="0"/>
              <a:t>中进行切换，绘制方法相同。</a:t>
            </a:r>
            <a:r>
              <a:rPr lang="zh-CN" altLang="zh-CN" dirty="0"/>
              <a:t> </a:t>
            </a:r>
            <a:endParaRPr lang="zh-CN" altLang="en-US" dirty="0"/>
          </a:p>
        </p:txBody>
      </p:sp>
      <p:pic>
        <p:nvPicPr>
          <p:cNvPr id="5122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90" y="1942356"/>
            <a:ext cx="20002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" name="画布 145"/>
          <p:cNvGrpSpPr>
            <a:grpSpLocks/>
          </p:cNvGrpSpPr>
          <p:nvPr/>
        </p:nvGrpSpPr>
        <p:grpSpPr bwMode="auto">
          <a:xfrm>
            <a:off x="4587007" y="1620313"/>
            <a:ext cx="5273675" cy="596900"/>
            <a:chOff x="0" y="0"/>
            <a:chExt cx="52743" cy="5969"/>
          </a:xfrm>
        </p:grpSpPr>
        <p:sp>
          <p:nvSpPr>
            <p:cNvPr id="18" name="AutoShape 6"/>
            <p:cNvSpPr>
              <a:spLocks noRot="1" noChangeArrowheads="1"/>
            </p:cNvSpPr>
            <p:nvPr/>
          </p:nvSpPr>
          <p:spPr bwMode="auto">
            <a:xfrm>
              <a:off x="0" y="0"/>
              <a:ext cx="52743" cy="59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25" name="图片 14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" y="628"/>
              <a:ext cx="42545" cy="1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文本框 149"/>
            <p:cNvSpPr txBox="1">
              <a:spLocks noChangeArrowheads="1"/>
            </p:cNvSpPr>
            <p:nvPr/>
          </p:nvSpPr>
          <p:spPr bwMode="auto">
            <a:xfrm>
              <a:off x="22942" y="2965"/>
              <a:ext cx="6858" cy="30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  </a:t>
              </a:r>
              <a:r>
                <a:rPr kumimoji="0" lang="zh-CN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6" name="画布 151"/>
          <p:cNvGrpSpPr>
            <a:grpSpLocks/>
          </p:cNvGrpSpPr>
          <p:nvPr/>
        </p:nvGrpSpPr>
        <p:grpSpPr bwMode="auto">
          <a:xfrm>
            <a:off x="7827367" y="938790"/>
            <a:ext cx="5273675" cy="2020888"/>
            <a:chOff x="0" y="0"/>
            <a:chExt cx="52743" cy="20205"/>
          </a:xfrm>
        </p:grpSpPr>
        <p:sp>
          <p:nvSpPr>
            <p:cNvPr id="27" name="AutoShape 12"/>
            <p:cNvSpPr>
              <a:spLocks noRot="1" noChangeArrowheads="1"/>
            </p:cNvSpPr>
            <p:nvPr/>
          </p:nvSpPr>
          <p:spPr bwMode="auto">
            <a:xfrm>
              <a:off x="0" y="0"/>
              <a:ext cx="52743" cy="2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31" name="图片 15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24" y="0"/>
              <a:ext cx="17412" cy="174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文本框 153"/>
            <p:cNvSpPr txBox="1">
              <a:spLocks noChangeArrowheads="1"/>
            </p:cNvSpPr>
            <p:nvPr/>
          </p:nvSpPr>
          <p:spPr bwMode="auto">
            <a:xfrm>
              <a:off x="20567" y="17614"/>
              <a:ext cx="11138" cy="25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pic>
        <p:nvPicPr>
          <p:cNvPr id="5135" name="图片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870" y="3188585"/>
            <a:ext cx="20002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0" name="画布 155"/>
          <p:cNvGrpSpPr>
            <a:grpSpLocks/>
          </p:cNvGrpSpPr>
          <p:nvPr/>
        </p:nvGrpSpPr>
        <p:grpSpPr bwMode="auto">
          <a:xfrm>
            <a:off x="4321582" y="2660231"/>
            <a:ext cx="5273675" cy="511175"/>
            <a:chOff x="0" y="0"/>
            <a:chExt cx="52743" cy="5118"/>
          </a:xfrm>
        </p:grpSpPr>
        <p:sp>
          <p:nvSpPr>
            <p:cNvPr id="31" name="AutoShape 19"/>
            <p:cNvSpPr>
              <a:spLocks noRot="1" noChangeArrowheads="1"/>
            </p:cNvSpPr>
            <p:nvPr/>
          </p:nvSpPr>
          <p:spPr bwMode="auto">
            <a:xfrm>
              <a:off x="0" y="0"/>
              <a:ext cx="52743" cy="5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38" name="图片 15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" y="158"/>
              <a:ext cx="48133" cy="2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文本框 157"/>
            <p:cNvSpPr txBox="1">
              <a:spLocks noChangeArrowheads="1"/>
            </p:cNvSpPr>
            <p:nvPr/>
          </p:nvSpPr>
          <p:spPr bwMode="auto">
            <a:xfrm>
              <a:off x="17843" y="2387"/>
              <a:ext cx="17291" cy="26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1" name="画布 159"/>
          <p:cNvGrpSpPr>
            <a:grpSpLocks/>
          </p:cNvGrpSpPr>
          <p:nvPr/>
        </p:nvGrpSpPr>
        <p:grpSpPr bwMode="auto">
          <a:xfrm>
            <a:off x="4352249" y="3188585"/>
            <a:ext cx="3798651" cy="1574577"/>
            <a:chOff x="0" y="0"/>
            <a:chExt cx="52743" cy="21863"/>
          </a:xfrm>
        </p:grpSpPr>
        <p:sp>
          <p:nvSpPr>
            <p:cNvPr id="42" name="AutoShape 25"/>
            <p:cNvSpPr>
              <a:spLocks noRot="1" noChangeArrowheads="1"/>
            </p:cNvSpPr>
            <p:nvPr/>
          </p:nvSpPr>
          <p:spPr bwMode="auto">
            <a:xfrm>
              <a:off x="0" y="0"/>
              <a:ext cx="52743" cy="21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44" name="图片 16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06" y="0"/>
              <a:ext cx="19431" cy="18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文本框 161"/>
            <p:cNvSpPr txBox="1">
              <a:spLocks noChangeArrowheads="1"/>
            </p:cNvSpPr>
            <p:nvPr/>
          </p:nvSpPr>
          <p:spPr bwMode="auto">
            <a:xfrm>
              <a:off x="20459" y="19069"/>
              <a:ext cx="11900" cy="26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4" name="Rectangle 3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5" name="画布 163"/>
          <p:cNvGrpSpPr>
            <a:grpSpLocks/>
          </p:cNvGrpSpPr>
          <p:nvPr/>
        </p:nvGrpSpPr>
        <p:grpSpPr bwMode="auto">
          <a:xfrm>
            <a:off x="7363783" y="3274557"/>
            <a:ext cx="4462947" cy="1790822"/>
            <a:chOff x="0" y="0"/>
            <a:chExt cx="52743" cy="21164"/>
          </a:xfrm>
        </p:grpSpPr>
        <p:sp>
          <p:nvSpPr>
            <p:cNvPr id="46" name="AutoShape 33"/>
            <p:cNvSpPr>
              <a:spLocks noRot="1" noChangeArrowheads="1"/>
            </p:cNvSpPr>
            <p:nvPr/>
          </p:nvSpPr>
          <p:spPr bwMode="auto">
            <a:xfrm>
              <a:off x="0" y="0"/>
              <a:ext cx="52743" cy="21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52" name="图片 16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" y="0"/>
              <a:ext cx="19558" cy="18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51" name="图片 16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59" y="0"/>
              <a:ext cx="18669" cy="18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文本框 166"/>
            <p:cNvSpPr txBox="1">
              <a:spLocks noChangeArrowheads="1"/>
            </p:cNvSpPr>
            <p:nvPr/>
          </p:nvSpPr>
          <p:spPr bwMode="auto">
            <a:xfrm>
              <a:off x="8877" y="18484"/>
              <a:ext cx="9550" cy="2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8" name="文本框 167"/>
            <p:cNvSpPr txBox="1">
              <a:spLocks noChangeArrowheads="1"/>
            </p:cNvSpPr>
            <p:nvPr/>
          </p:nvSpPr>
          <p:spPr bwMode="auto">
            <a:xfrm>
              <a:off x="33324" y="18326"/>
              <a:ext cx="9906" cy="30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9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0" name="画布 169"/>
          <p:cNvGrpSpPr>
            <a:grpSpLocks/>
          </p:cNvGrpSpPr>
          <p:nvPr/>
        </p:nvGrpSpPr>
        <p:grpSpPr bwMode="auto">
          <a:xfrm>
            <a:off x="3705379" y="4914102"/>
            <a:ext cx="5273675" cy="1973263"/>
            <a:chOff x="0" y="0"/>
            <a:chExt cx="52743" cy="19729"/>
          </a:xfrm>
        </p:grpSpPr>
        <p:sp>
          <p:nvSpPr>
            <p:cNvPr id="51" name="AutoShape 40"/>
            <p:cNvSpPr>
              <a:spLocks noRot="1" noChangeArrowheads="1"/>
            </p:cNvSpPr>
            <p:nvPr/>
          </p:nvSpPr>
          <p:spPr bwMode="auto">
            <a:xfrm>
              <a:off x="0" y="0"/>
              <a:ext cx="52743" cy="19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59" name="图片 17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8" y="0"/>
              <a:ext cx="18066" cy="175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文本框 175"/>
            <p:cNvSpPr txBox="1">
              <a:spLocks noChangeArrowheads="1"/>
            </p:cNvSpPr>
            <p:nvPr/>
          </p:nvSpPr>
          <p:spPr bwMode="auto">
            <a:xfrm>
              <a:off x="35435" y="8778"/>
              <a:ext cx="8852" cy="24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5-11</a:t>
              </a:r>
              <a:endPara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43997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1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1429" y="1043444"/>
            <a:ext cx="902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</a:t>
            </a:r>
            <a:r>
              <a:rPr lang="zh-CN" altLang="en-US" dirty="0" smtClean="0"/>
              <a:t>储备（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16915" y="1537943"/>
            <a:ext cx="518122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底纹透明度：</a:t>
            </a:r>
            <a:r>
              <a:rPr lang="zh-CN" altLang="zh-CN" sz="1400" dirty="0"/>
              <a:t>选中添加透明度的对象，</a:t>
            </a:r>
            <a:r>
              <a:rPr lang="zh-CN" altLang="zh-CN" sz="1400" dirty="0" smtClean="0"/>
              <a:t>然后</a:t>
            </a:r>
            <a:endParaRPr lang="en-US" altLang="zh-CN" sz="1400" dirty="0" smtClean="0"/>
          </a:p>
          <a:p>
            <a:r>
              <a:rPr lang="zh-CN" altLang="zh-CN" sz="1400" dirty="0" smtClean="0"/>
              <a:t>单击</a:t>
            </a:r>
            <a:r>
              <a:rPr lang="zh-CN" altLang="zh-CN" sz="1400" dirty="0"/>
              <a:t>左键选择“透明度工具”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     </a:t>
            </a:r>
            <a:r>
              <a:rPr lang="zh-CN" altLang="zh-CN" sz="1400" dirty="0" smtClean="0"/>
              <a:t>在</a:t>
            </a:r>
            <a:r>
              <a:rPr lang="zh-CN" altLang="zh-CN" sz="1400" dirty="0"/>
              <a:t>属性栏中</a:t>
            </a:r>
            <a:r>
              <a:rPr lang="zh-CN" altLang="zh-CN" sz="1400" dirty="0" smtClean="0"/>
              <a:t>选择</a:t>
            </a:r>
            <a:endParaRPr lang="en-US" altLang="zh-CN" sz="1400" dirty="0" smtClean="0"/>
          </a:p>
          <a:p>
            <a:r>
              <a:rPr lang="zh-CN" altLang="zh-CN" sz="1400" dirty="0" smtClean="0"/>
              <a:t>“</a:t>
            </a:r>
            <a:r>
              <a:rPr lang="zh-CN" altLang="zh-CN" sz="1400" dirty="0"/>
              <a:t>位量图样透明度”，再选取合适的图样，</a:t>
            </a:r>
            <a:r>
              <a:rPr lang="zh-CN" altLang="zh-CN" sz="1400" dirty="0" smtClean="0"/>
              <a:t>接着</a:t>
            </a:r>
            <a:endParaRPr lang="en-US" altLang="zh-CN" sz="1400" dirty="0" smtClean="0"/>
          </a:p>
          <a:p>
            <a:r>
              <a:rPr lang="zh-CN" altLang="zh-CN" sz="1400" dirty="0" smtClean="0"/>
              <a:t>通过</a:t>
            </a:r>
            <a:r>
              <a:rPr lang="zh-CN" altLang="zh-CN" sz="1400" dirty="0"/>
              <a:t>调整“前景透明度”和“背景透明度”来</a:t>
            </a:r>
            <a:r>
              <a:rPr lang="zh-CN" altLang="zh-CN" sz="1400" dirty="0" smtClean="0"/>
              <a:t>设置</a:t>
            </a:r>
            <a:endParaRPr lang="en-US" altLang="zh-CN" sz="1400" dirty="0" smtClean="0"/>
          </a:p>
          <a:p>
            <a:r>
              <a:rPr lang="zh-CN" altLang="zh-CN" sz="1400" dirty="0" smtClean="0"/>
              <a:t>透明度大小。如图</a:t>
            </a:r>
            <a:r>
              <a:rPr lang="en-US" altLang="zh-CN" sz="1400" dirty="0" smtClean="0"/>
              <a:t>5-12</a:t>
            </a:r>
            <a:r>
              <a:rPr lang="zh-CN" altLang="zh-CN" sz="1400" dirty="0" smtClean="0"/>
              <a:t>，效果图</a:t>
            </a:r>
            <a:r>
              <a:rPr lang="en-US" altLang="zh-CN" sz="1400" dirty="0" smtClean="0"/>
              <a:t>5-13</a:t>
            </a:r>
            <a:r>
              <a:rPr lang="zh-CN" altLang="zh-CN" sz="1400" dirty="0" smtClean="0"/>
              <a:t>所示。</a:t>
            </a:r>
            <a:endParaRPr lang="en-US" altLang="zh-CN" sz="1400" dirty="0" smtClean="0"/>
          </a:p>
          <a:p>
            <a:r>
              <a:rPr lang="zh-CN" altLang="zh-CN" sz="1400" dirty="0"/>
              <a:t>透明度设置通用选项介绍编辑透明度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       </a:t>
            </a:r>
            <a:r>
              <a:rPr lang="zh-CN" altLang="zh-CN" sz="1400" dirty="0" smtClean="0"/>
              <a:t>：</a:t>
            </a:r>
            <a:r>
              <a:rPr lang="zh-CN" altLang="zh-CN" sz="1400" dirty="0"/>
              <a:t>以颜色</a:t>
            </a:r>
            <a:r>
              <a:rPr lang="zh-CN" altLang="zh-CN" sz="1400" dirty="0" smtClean="0"/>
              <a:t>模式</a:t>
            </a:r>
            <a:endParaRPr lang="en-US" altLang="zh-CN" sz="1400" dirty="0" smtClean="0"/>
          </a:p>
          <a:p>
            <a:r>
              <a:rPr lang="zh-CN" altLang="zh-CN" sz="1400" dirty="0" smtClean="0"/>
              <a:t>来</a:t>
            </a:r>
            <a:r>
              <a:rPr lang="zh-CN" altLang="zh-CN" sz="1400" dirty="0"/>
              <a:t>编辑透明度的属性。单机此按钮，打开透明度对话框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在</a:t>
            </a:r>
            <a:r>
              <a:rPr lang="zh-CN" altLang="zh-CN" sz="1400" dirty="0"/>
              <a:t>对话框中设置“调和过度”可以变换透明度中的类型</a:t>
            </a:r>
            <a:r>
              <a:rPr lang="zh-CN" altLang="zh-CN" sz="1400" dirty="0" smtClean="0"/>
              <a:t>、</a:t>
            </a:r>
            <a:endParaRPr lang="en-US" altLang="zh-CN" sz="1400" dirty="0" smtClean="0"/>
          </a:p>
          <a:p>
            <a:r>
              <a:rPr lang="zh-CN" altLang="zh-CN" sz="1400" dirty="0" smtClean="0"/>
              <a:t>选择</a:t>
            </a:r>
            <a:r>
              <a:rPr lang="zh-CN" altLang="zh-CN" sz="1400" dirty="0"/>
              <a:t>透明度的目标、选择透明度的方式；“变换”可以</a:t>
            </a:r>
            <a:r>
              <a:rPr lang="zh-CN" altLang="zh-CN" sz="1400" dirty="0" smtClean="0"/>
              <a:t>设</a:t>
            </a:r>
            <a:endParaRPr lang="en-US" altLang="zh-CN" sz="1400" dirty="0" smtClean="0"/>
          </a:p>
          <a:p>
            <a:r>
              <a:rPr lang="zh-CN" altLang="zh-CN" sz="1400" dirty="0" smtClean="0"/>
              <a:t>置</a:t>
            </a:r>
            <a:r>
              <a:rPr lang="zh-CN" altLang="zh-CN" sz="1400" dirty="0"/>
              <a:t>渐变的偏移、旋转和倾斜；“节点透明度”可以设置</a:t>
            </a:r>
            <a:r>
              <a:rPr lang="zh-CN" altLang="zh-CN" sz="1400" dirty="0" smtClean="0"/>
              <a:t>渐</a:t>
            </a:r>
            <a:endParaRPr lang="en-US" altLang="zh-CN" sz="1400" dirty="0" smtClean="0"/>
          </a:p>
          <a:p>
            <a:r>
              <a:rPr lang="zh-CN" altLang="zh-CN" sz="1400" dirty="0" smtClean="0"/>
              <a:t>变</a:t>
            </a:r>
            <a:r>
              <a:rPr lang="zh-CN" altLang="zh-CN" sz="1400" dirty="0"/>
              <a:t>的透明度，颜色越浅透明度就会越低，颜色越深透明度</a:t>
            </a:r>
            <a:r>
              <a:rPr lang="zh-CN" altLang="zh-CN" sz="1400" dirty="0" smtClean="0"/>
              <a:t>就</a:t>
            </a:r>
            <a:endParaRPr lang="en-US" altLang="zh-CN" sz="1400" dirty="0" smtClean="0"/>
          </a:p>
          <a:p>
            <a:r>
              <a:rPr lang="zh-CN" altLang="zh-CN" sz="1400" dirty="0" smtClean="0"/>
              <a:t>会</a:t>
            </a:r>
            <a:r>
              <a:rPr lang="zh-CN" altLang="zh-CN" sz="1400" dirty="0"/>
              <a:t>越高；“中点”可以调节透明度简便的中心点。如图</a:t>
            </a:r>
            <a:r>
              <a:rPr lang="en-US" altLang="zh-CN" sz="1400" dirty="0"/>
              <a:t>5-14</a:t>
            </a:r>
            <a:r>
              <a:rPr lang="zh-CN" altLang="zh-CN" sz="1400" dirty="0"/>
              <a:t>所示</a:t>
            </a:r>
          </a:p>
          <a:p>
            <a:endParaRPr lang="zh-CN" altLang="zh-CN" sz="1400" dirty="0" smtClean="0"/>
          </a:p>
          <a:p>
            <a:endParaRPr lang="zh-CN" altLang="zh-CN" sz="1400" dirty="0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03200" y="4581128"/>
            <a:ext cx="463139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透明度类型：</a:t>
            </a:r>
            <a:r>
              <a:rPr lang="zh-CN" altLang="zh-CN" sz="1400" dirty="0"/>
              <a:t>分为“无透明度”、“均匀透明度”</a:t>
            </a:r>
            <a:r>
              <a:rPr lang="zh-CN" altLang="zh-CN" sz="1400" dirty="0" smtClean="0"/>
              <a:t>、</a:t>
            </a:r>
            <a:endParaRPr lang="en-US" altLang="zh-CN" sz="1400" dirty="0" smtClean="0"/>
          </a:p>
          <a:p>
            <a:r>
              <a:rPr lang="zh-CN" altLang="zh-CN" sz="1400" dirty="0" smtClean="0"/>
              <a:t>“线性渐变透明度”</a:t>
            </a:r>
            <a:r>
              <a:rPr lang="zh-CN" altLang="zh-CN" sz="1400" dirty="0"/>
              <a:t>、“椭圆形渐变透明度”</a:t>
            </a:r>
            <a:r>
              <a:rPr lang="zh-CN" altLang="zh-CN" sz="1400" dirty="0" smtClean="0"/>
              <a:t>、</a:t>
            </a:r>
            <a:endParaRPr lang="en-US" altLang="zh-CN" sz="1400" dirty="0" smtClean="0"/>
          </a:p>
          <a:p>
            <a:r>
              <a:rPr lang="zh-CN" altLang="zh-CN" sz="1400" dirty="0" smtClean="0"/>
              <a:t>“</a:t>
            </a:r>
            <a:r>
              <a:rPr lang="zh-CN" altLang="zh-CN" sz="1400" dirty="0"/>
              <a:t>圆锥形渐变透明底”、“矩形渐变透明度”</a:t>
            </a:r>
            <a:r>
              <a:rPr lang="zh-CN" altLang="zh-CN" sz="1400" dirty="0" smtClean="0"/>
              <a:t>、</a:t>
            </a:r>
            <a:endParaRPr lang="en-US" altLang="zh-CN" sz="1400" dirty="0" smtClean="0"/>
          </a:p>
          <a:p>
            <a:r>
              <a:rPr lang="zh-CN" altLang="zh-CN" sz="1400" dirty="0" smtClean="0"/>
              <a:t>“</a:t>
            </a:r>
            <a:r>
              <a:rPr lang="zh-CN" altLang="zh-CN" sz="1400" dirty="0"/>
              <a:t>向量图样都明度”、“位图透明度”</a:t>
            </a:r>
            <a:r>
              <a:rPr lang="zh-CN" altLang="zh-CN" sz="1400" dirty="0" smtClean="0"/>
              <a:t>、</a:t>
            </a:r>
            <a:endParaRPr lang="en-US" altLang="zh-CN" sz="1400" dirty="0" smtClean="0"/>
          </a:p>
          <a:p>
            <a:r>
              <a:rPr lang="zh-CN" altLang="zh-CN" sz="1400" dirty="0" smtClean="0"/>
              <a:t>“</a:t>
            </a:r>
            <a:r>
              <a:rPr lang="zh-CN" altLang="zh-CN" sz="1400" dirty="0"/>
              <a:t>双色图样透明度”、“底纹明度”</a:t>
            </a:r>
            <a:r>
              <a:rPr lang="zh-CN" altLang="zh-CN" sz="1400" dirty="0" smtClean="0"/>
              <a:t>、</a:t>
            </a:r>
            <a:endParaRPr lang="en-US" altLang="zh-CN" sz="1400" dirty="0" smtClean="0"/>
          </a:p>
          <a:p>
            <a:r>
              <a:rPr lang="zh-CN" altLang="zh-CN" sz="1400" dirty="0" smtClean="0"/>
              <a:t>以上</a:t>
            </a:r>
            <a:r>
              <a:rPr lang="zh-CN" altLang="zh-CN" sz="1400" dirty="0"/>
              <a:t>均可在属性栏选择应用。</a:t>
            </a:r>
            <a:endParaRPr lang="zh-CN" altLang="en-US" sz="1400" dirty="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3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9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图片 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503" y="1844824"/>
            <a:ext cx="20002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" name="画布 172"/>
          <p:cNvGrpSpPr>
            <a:grpSpLocks/>
          </p:cNvGrpSpPr>
          <p:nvPr/>
        </p:nvGrpSpPr>
        <p:grpSpPr bwMode="auto">
          <a:xfrm>
            <a:off x="4836288" y="1236684"/>
            <a:ext cx="7422645" cy="900460"/>
            <a:chOff x="0" y="0"/>
            <a:chExt cx="52743" cy="6394"/>
          </a:xfrm>
        </p:grpSpPr>
        <p:sp>
          <p:nvSpPr>
            <p:cNvPr id="21" name="AutoShape 6"/>
            <p:cNvSpPr>
              <a:spLocks noRot="1" noChangeArrowheads="1"/>
            </p:cNvSpPr>
            <p:nvPr/>
          </p:nvSpPr>
          <p:spPr bwMode="auto">
            <a:xfrm>
              <a:off x="0" y="0"/>
              <a:ext cx="52743" cy="6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49" name="图片 17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8" y="215"/>
              <a:ext cx="48387" cy="1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文本框 174"/>
            <p:cNvSpPr txBox="1">
              <a:spLocks noChangeArrowheads="1"/>
            </p:cNvSpPr>
            <p:nvPr/>
          </p:nvSpPr>
          <p:spPr bwMode="auto">
            <a:xfrm>
              <a:off x="21361" y="3168"/>
              <a:ext cx="10204" cy="293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53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54" name="画布 177"/>
          <p:cNvGrpSpPr>
            <a:grpSpLocks noChangeAspect="1"/>
          </p:cNvGrpSpPr>
          <p:nvPr/>
        </p:nvGrpSpPr>
        <p:grpSpPr bwMode="auto">
          <a:xfrm>
            <a:off x="7825944" y="2136568"/>
            <a:ext cx="6045700" cy="2347668"/>
            <a:chOff x="2361" y="9434"/>
            <a:chExt cx="7200" cy="2796"/>
          </a:xfrm>
        </p:grpSpPr>
        <p:sp>
          <p:nvSpPr>
            <p:cNvPr id="5155" name="AutoShape 12"/>
            <p:cNvSpPr>
              <a:spLocks noRot="1" noChangeAspect="1" noChangeArrowheads="1" noTextEdit="1"/>
            </p:cNvSpPr>
            <p:nvPr/>
          </p:nvSpPr>
          <p:spPr bwMode="auto">
            <a:xfrm>
              <a:off x="2361" y="9434"/>
              <a:ext cx="7200" cy="2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55" name="图片 17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2" y="9434"/>
              <a:ext cx="2498" cy="2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56" name="文本框 180"/>
            <p:cNvSpPr txBox="1">
              <a:spLocks noChangeArrowheads="1"/>
            </p:cNvSpPr>
            <p:nvPr/>
          </p:nvSpPr>
          <p:spPr bwMode="auto">
            <a:xfrm>
              <a:off x="5404" y="11863"/>
              <a:ext cx="848" cy="3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pic>
        <p:nvPicPr>
          <p:cNvPr id="6159" name="图片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377" y="2694777"/>
            <a:ext cx="2095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7" name="Rectangle 2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58" name="画布 184"/>
          <p:cNvGrpSpPr>
            <a:grpSpLocks noChangeAspect="1"/>
          </p:cNvGrpSpPr>
          <p:nvPr/>
        </p:nvGrpSpPr>
        <p:grpSpPr bwMode="auto">
          <a:xfrm>
            <a:off x="4745129" y="4156095"/>
            <a:ext cx="4859338" cy="2657475"/>
            <a:chOff x="2239" y="3870"/>
            <a:chExt cx="6633" cy="3625"/>
          </a:xfrm>
        </p:grpSpPr>
        <p:sp>
          <p:nvSpPr>
            <p:cNvPr id="5160" name="AutoShape 19"/>
            <p:cNvSpPr>
              <a:spLocks noRot="1" noChangeAspect="1" noChangeArrowheads="1" noTextEdit="1"/>
            </p:cNvSpPr>
            <p:nvPr/>
          </p:nvSpPr>
          <p:spPr bwMode="auto">
            <a:xfrm>
              <a:off x="2239" y="3870"/>
              <a:ext cx="6633" cy="3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1" name="文本框 187"/>
            <p:cNvSpPr txBox="1">
              <a:spLocks noChangeArrowheads="1"/>
            </p:cNvSpPr>
            <p:nvPr/>
          </p:nvSpPr>
          <p:spPr bwMode="auto">
            <a:xfrm>
              <a:off x="5148" y="7045"/>
              <a:ext cx="1608" cy="34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5-14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6161" name="图片 615" descr="5-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8" y="3888"/>
              <a:ext cx="5805" cy="2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87014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en-US" altLang="zh-CN" b="1" dirty="0" smtClean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0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制作招贴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1429" y="1043444"/>
            <a:ext cx="902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三、任务实现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制作日历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制作热气球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82552" y="1410044"/>
            <a:ext cx="576902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、组合对象</a:t>
            </a:r>
          </a:p>
          <a:p>
            <a:r>
              <a:rPr lang="zh-CN" altLang="zh-CN" dirty="0"/>
              <a:t>【</a:t>
            </a:r>
            <a:r>
              <a:rPr lang="en-US" altLang="zh-CN" dirty="0"/>
              <a:t>Step01</a:t>
            </a:r>
            <a:r>
              <a:rPr lang="zh-CN" altLang="zh-CN" dirty="0"/>
              <a:t>】新建空白文档。设置文档名称为“日历”，设置页面大小“宽”为</a:t>
            </a:r>
            <a:r>
              <a:rPr lang="en-US" altLang="zh-CN" dirty="0"/>
              <a:t>100mm</a:t>
            </a:r>
            <a:r>
              <a:rPr lang="zh-CN" altLang="zh-CN" dirty="0"/>
              <a:t>、“高”为</a:t>
            </a:r>
            <a:r>
              <a:rPr lang="en-US" altLang="zh-CN" dirty="0"/>
              <a:t>130mm</a:t>
            </a:r>
            <a:r>
              <a:rPr lang="zh-CN" altLang="zh-CN" dirty="0"/>
              <a:t>。如图</a:t>
            </a:r>
            <a:r>
              <a:rPr lang="en-US" altLang="zh-CN" dirty="0"/>
              <a:t>5-15</a:t>
            </a:r>
            <a:r>
              <a:rPr lang="zh-CN" altLang="zh-CN" dirty="0"/>
              <a:t>所示</a:t>
            </a:r>
          </a:p>
          <a:p>
            <a:r>
              <a:rPr lang="en-US" altLang="zh-CN" dirty="0"/>
              <a:t>              </a:t>
            </a:r>
            <a:endParaRPr lang="zh-CN" altLang="zh-CN" dirty="0"/>
          </a:p>
          <a:p>
            <a:r>
              <a:rPr lang="zh-CN" altLang="zh-CN" dirty="0"/>
              <a:t>【</a:t>
            </a:r>
            <a:r>
              <a:rPr lang="en-US" altLang="zh-CN" dirty="0"/>
              <a:t>Step02</a:t>
            </a:r>
            <a:r>
              <a:rPr lang="zh-CN" altLang="zh-CN" dirty="0"/>
              <a:t>】导入素材“</a:t>
            </a:r>
            <a:r>
              <a:rPr lang="en-US" altLang="zh-CN" dirty="0"/>
              <a:t>1</a:t>
            </a:r>
            <a:r>
              <a:rPr lang="zh-CN" altLang="zh-CN" dirty="0"/>
              <a:t>”号文件，接着点击左侧工具栏“选择工具”</a:t>
            </a:r>
            <a:r>
              <a:rPr lang="en-US" altLang="zh-CN" dirty="0"/>
              <a:t> </a:t>
            </a:r>
            <a:r>
              <a:rPr lang="zh-CN" altLang="zh-CN" dirty="0"/>
              <a:t>，将素材调整至合适大小放置页面中间。如图</a:t>
            </a:r>
            <a:r>
              <a:rPr lang="en-US" altLang="zh-CN" dirty="0"/>
              <a:t>5-16</a:t>
            </a:r>
            <a:r>
              <a:rPr lang="zh-CN" altLang="zh-CN" dirty="0"/>
              <a:t>所示</a:t>
            </a:r>
          </a:p>
          <a:p>
            <a:r>
              <a:rPr lang="zh-CN" altLang="zh-CN" dirty="0"/>
              <a:t>【</a:t>
            </a:r>
            <a:r>
              <a:rPr lang="en-US" altLang="zh-CN" dirty="0"/>
              <a:t>Step03</a:t>
            </a:r>
            <a:r>
              <a:rPr lang="zh-CN" altLang="zh-CN" dirty="0"/>
              <a:t>】导入素材“</a:t>
            </a:r>
            <a:r>
              <a:rPr lang="en-US" altLang="zh-CN" dirty="0"/>
              <a:t>2</a:t>
            </a:r>
            <a:r>
              <a:rPr lang="zh-CN" altLang="zh-CN" dirty="0"/>
              <a:t>”号文件，使用“选择工具”，将素材调整至合适大小，放置页面下方。如图</a:t>
            </a:r>
            <a:r>
              <a:rPr lang="en-US" altLang="zh-CN" dirty="0"/>
              <a:t>5-17</a:t>
            </a:r>
            <a:r>
              <a:rPr lang="zh-CN" altLang="zh-CN" dirty="0"/>
              <a:t>所示</a:t>
            </a:r>
          </a:p>
          <a:p>
            <a:r>
              <a:rPr lang="zh-CN" altLang="zh-CN" dirty="0"/>
              <a:t>【</a:t>
            </a:r>
            <a:r>
              <a:rPr lang="en-US" altLang="zh-CN" dirty="0"/>
              <a:t>Step04</a:t>
            </a:r>
            <a:r>
              <a:rPr lang="zh-CN" altLang="zh-CN" dirty="0"/>
              <a:t>】导入素材“</a:t>
            </a:r>
            <a:r>
              <a:rPr lang="en-US" altLang="zh-CN" dirty="0"/>
              <a:t>3</a:t>
            </a:r>
            <a:r>
              <a:rPr lang="zh-CN" altLang="zh-CN" dirty="0"/>
              <a:t>”号文件，使用“选择工具”调整至合适大小，放在页面中间位置。如图</a:t>
            </a:r>
            <a:r>
              <a:rPr lang="en-US" altLang="zh-CN" dirty="0"/>
              <a:t>5-18</a:t>
            </a:r>
            <a:r>
              <a:rPr lang="zh-CN" altLang="zh-CN" dirty="0"/>
              <a:t>所示。</a:t>
            </a:r>
          </a:p>
          <a:p>
            <a:r>
              <a:rPr lang="zh-CN" altLang="zh-CN" dirty="0"/>
              <a:t>【</a:t>
            </a:r>
            <a:r>
              <a:rPr lang="en-US" altLang="zh-CN" dirty="0"/>
              <a:t>Step05</a:t>
            </a:r>
            <a:r>
              <a:rPr lang="zh-CN" altLang="zh-CN" dirty="0"/>
              <a:t>】导入素材“</a:t>
            </a:r>
            <a:r>
              <a:rPr lang="en-US" altLang="zh-CN" dirty="0"/>
              <a:t>4</a:t>
            </a:r>
            <a:r>
              <a:rPr lang="zh-CN" altLang="zh-CN" dirty="0"/>
              <a:t>”号文件，使用“选择工具”调整至合适大小，放在页面中间位置。如图</a:t>
            </a:r>
            <a:r>
              <a:rPr lang="en-US" altLang="zh-CN" dirty="0"/>
              <a:t>5-19</a:t>
            </a:r>
            <a:r>
              <a:rPr lang="zh-CN" altLang="zh-CN" dirty="0"/>
              <a:t>所示</a:t>
            </a:r>
          </a:p>
          <a:p>
            <a:r>
              <a:rPr lang="zh-CN" altLang="zh-CN" dirty="0"/>
              <a:t>【</a:t>
            </a:r>
            <a:r>
              <a:rPr lang="en-US" altLang="zh-CN" dirty="0"/>
              <a:t>Step06</a:t>
            </a:r>
            <a:r>
              <a:rPr lang="zh-CN" altLang="zh-CN" dirty="0"/>
              <a:t>】双击选择工具全选所有导入素材点击“对齐与分布”图标</a:t>
            </a:r>
            <a:r>
              <a:rPr lang="en-US" altLang="zh-CN" dirty="0"/>
              <a:t> </a:t>
            </a:r>
            <a:r>
              <a:rPr lang="zh-CN" altLang="zh-CN" dirty="0"/>
              <a:t>，如图</a:t>
            </a:r>
            <a:r>
              <a:rPr lang="en-US" altLang="zh-CN" dirty="0"/>
              <a:t>5-20</a:t>
            </a:r>
            <a:r>
              <a:rPr lang="zh-CN" altLang="zh-CN" dirty="0"/>
              <a:t>所示，再左键单击右侧“水平居中对齐”图标把所有对象居中对齐。如图</a:t>
            </a:r>
            <a:r>
              <a:rPr lang="en-US" altLang="zh-CN" dirty="0"/>
              <a:t>5-21</a:t>
            </a:r>
            <a:r>
              <a:rPr lang="zh-CN" altLang="zh-CN" dirty="0"/>
              <a:t>所示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2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1" name="Rectangle 2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6" name="Rectangle 3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1" name="Rectangle 4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6" name="Rectangle 5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81" name="Rectangle 6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文本框 197"/>
          <p:cNvSpPr txBox="1">
            <a:spLocks noChangeArrowheads="1"/>
          </p:cNvSpPr>
          <p:nvPr/>
        </p:nvSpPr>
        <p:spPr bwMode="auto">
          <a:xfrm>
            <a:off x="6960252" y="3010760"/>
            <a:ext cx="614730" cy="20403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5-15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052" name="图片 571" descr="QQ图片201802252244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223" y="1363405"/>
            <a:ext cx="1433534" cy="163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文本框 201"/>
          <p:cNvSpPr txBox="1">
            <a:spLocks noChangeArrowheads="1"/>
          </p:cNvSpPr>
          <p:nvPr/>
        </p:nvSpPr>
        <p:spPr bwMode="auto">
          <a:xfrm>
            <a:off x="8935565" y="3063279"/>
            <a:ext cx="644610" cy="21487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5-16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054" name="图片 572" descr="QQ图片201802252244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439" y="1258586"/>
            <a:ext cx="1564863" cy="180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205"/>
          <p:cNvSpPr txBox="1">
            <a:spLocks noChangeArrowheads="1"/>
          </p:cNvSpPr>
          <p:nvPr/>
        </p:nvSpPr>
        <p:spPr bwMode="auto">
          <a:xfrm>
            <a:off x="10898942" y="3011045"/>
            <a:ext cx="638690" cy="16813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5-17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057" name="图片 573" descr="QQ图片20 1802252244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600" y="1292970"/>
            <a:ext cx="1422583" cy="1735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689" y="3501008"/>
            <a:ext cx="1414837" cy="1724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212"/>
          <p:cNvSpPr txBox="1">
            <a:spLocks noChangeArrowheads="1"/>
          </p:cNvSpPr>
          <p:nvPr/>
        </p:nvSpPr>
        <p:spPr bwMode="auto">
          <a:xfrm>
            <a:off x="6531224" y="5157192"/>
            <a:ext cx="1043758" cy="22400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5-18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998" y="3501008"/>
            <a:ext cx="1348177" cy="159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19"/>
          <p:cNvSpPr txBox="1">
            <a:spLocks noChangeArrowheads="1"/>
          </p:cNvSpPr>
          <p:nvPr/>
        </p:nvSpPr>
        <p:spPr bwMode="auto">
          <a:xfrm>
            <a:off x="8414523" y="5011142"/>
            <a:ext cx="958850" cy="2921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5-19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199" y="5445224"/>
            <a:ext cx="5276850" cy="118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308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651" y="28502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排列和组合对象</a:t>
            </a:r>
            <a:endParaRPr lang="zh-CN" altLang="zh-CN" b="1" dirty="0"/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制作日历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1429" y="1043444"/>
            <a:ext cx="902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三、任务实现</a:t>
            </a:r>
            <a:endParaRPr lang="zh-CN" altLang="en-US" dirty="0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4853411" y="2983919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69225" y="1407542"/>
            <a:ext cx="63305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、创建透明度效果</a:t>
            </a:r>
          </a:p>
          <a:p>
            <a:r>
              <a:rPr lang="en-US" altLang="zh-CN" dirty="0"/>
              <a:t>       </a:t>
            </a:r>
            <a:r>
              <a:rPr lang="zh-CN" altLang="zh-CN" dirty="0"/>
              <a:t>【</a:t>
            </a:r>
            <a:r>
              <a:rPr lang="en-US" altLang="zh-CN" dirty="0"/>
              <a:t>Step07</a:t>
            </a:r>
            <a:r>
              <a:rPr lang="zh-CN" altLang="zh-CN" dirty="0"/>
              <a:t>】导入素材“水果</a:t>
            </a:r>
            <a:r>
              <a:rPr lang="en-US" altLang="zh-CN" dirty="0"/>
              <a:t>5</a:t>
            </a:r>
            <a:r>
              <a:rPr lang="zh-CN" altLang="zh-CN" dirty="0"/>
              <a:t>”号文件，调整至合适大小移动到页面右上方位置，然后使用“ 透明度工具”</a:t>
            </a:r>
            <a:r>
              <a:rPr lang="en-US" altLang="zh-CN" dirty="0"/>
              <a:t> </a:t>
            </a:r>
            <a:r>
              <a:rPr lang="zh-CN" altLang="zh-CN" dirty="0"/>
              <a:t>在图片上向左侧拖动渐变，是图片与页面渐变融合，如图</a:t>
            </a:r>
            <a:r>
              <a:rPr lang="en-US" altLang="zh-CN" dirty="0"/>
              <a:t>5-22</a:t>
            </a:r>
            <a:r>
              <a:rPr lang="zh-CN" altLang="zh-CN" dirty="0"/>
              <a:t>所示。然后在图片上单击右键出现对话框，左键单击“顺序”选择“到页面背面”快捷键“</a:t>
            </a:r>
            <a:r>
              <a:rPr lang="en-US" altLang="zh-CN" dirty="0"/>
              <a:t>Ctrl+</a:t>
            </a:r>
            <a:r>
              <a:rPr lang="zh-CN" altLang="zh-CN" dirty="0"/>
              <a:t>结束”或者连续选择“向后一层”快捷键“</a:t>
            </a:r>
            <a:r>
              <a:rPr lang="en-US" altLang="zh-CN" dirty="0" err="1"/>
              <a:t>Ctrl+PgDn</a:t>
            </a:r>
            <a:r>
              <a:rPr lang="zh-CN" altLang="zh-CN" dirty="0"/>
              <a:t>”将图片移置合适层面。如图</a:t>
            </a:r>
            <a:r>
              <a:rPr lang="en-US" altLang="zh-CN" dirty="0"/>
              <a:t>5-23</a:t>
            </a:r>
            <a:r>
              <a:rPr lang="zh-CN" altLang="zh-CN" dirty="0"/>
              <a:t>所示。</a:t>
            </a:r>
          </a:p>
          <a:p>
            <a:r>
              <a:rPr lang="zh-CN" altLang="zh-CN" dirty="0"/>
              <a:t>【</a:t>
            </a:r>
            <a:r>
              <a:rPr lang="en-US" altLang="zh-CN" dirty="0"/>
              <a:t>Step08</a:t>
            </a:r>
            <a:r>
              <a:rPr lang="zh-CN" altLang="zh-CN" dirty="0"/>
              <a:t>】再次导入素材“水果</a:t>
            </a:r>
            <a:r>
              <a:rPr lang="en-US" altLang="zh-CN" dirty="0"/>
              <a:t>5</a:t>
            </a:r>
            <a:r>
              <a:rPr lang="zh-CN" altLang="zh-CN" dirty="0"/>
              <a:t>”号文件，调整至合适大小移动到页面左侧位置，如图</a:t>
            </a:r>
            <a:r>
              <a:rPr lang="en-US" altLang="zh-CN" dirty="0"/>
              <a:t>5-24</a:t>
            </a:r>
            <a:r>
              <a:rPr lang="zh-CN" altLang="zh-CN" dirty="0"/>
              <a:t>所示 ，然后使用“ 透明度工具”</a:t>
            </a:r>
            <a:r>
              <a:rPr lang="en-US" altLang="zh-CN" dirty="0"/>
              <a:t> </a:t>
            </a:r>
            <a:r>
              <a:rPr lang="zh-CN" altLang="zh-CN" dirty="0"/>
              <a:t>选择“均匀透明度”，设置“透明度”指数为“</a:t>
            </a:r>
            <a:r>
              <a:rPr lang="en-US" altLang="zh-CN" dirty="0"/>
              <a:t>28</a:t>
            </a:r>
            <a:r>
              <a:rPr lang="zh-CN" altLang="zh-CN" dirty="0"/>
              <a:t>”。如图</a:t>
            </a:r>
            <a:r>
              <a:rPr lang="en-US" altLang="zh-CN" dirty="0"/>
              <a:t>5-25</a:t>
            </a:r>
            <a:r>
              <a:rPr lang="zh-CN" altLang="zh-CN" dirty="0"/>
              <a:t>所示：</a:t>
            </a:r>
          </a:p>
          <a:p>
            <a:r>
              <a:rPr lang="zh-CN" altLang="zh-CN" dirty="0"/>
              <a:t>【</a:t>
            </a:r>
            <a:r>
              <a:rPr lang="en-US" altLang="zh-CN" dirty="0"/>
              <a:t>Step09</a:t>
            </a:r>
            <a:r>
              <a:rPr lang="zh-CN" altLang="zh-CN" dirty="0"/>
              <a:t>】将把绘制好的日历群组，完成最终效果如图</a:t>
            </a:r>
            <a:r>
              <a:rPr lang="en-US" altLang="zh-CN" dirty="0"/>
              <a:t>5-26</a:t>
            </a:r>
            <a:r>
              <a:rPr lang="zh-CN" altLang="zh-CN" dirty="0"/>
              <a:t>所示：</a:t>
            </a:r>
          </a:p>
          <a:p>
            <a:endParaRPr lang="zh-CN" altLang="en-US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2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1" name="Rectangle 2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6" name="Rectangle 3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1" name="Rectangle 4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6" name="Rectangle 5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81" name="Rectangle 6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2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7" name="Rectangle 4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3" name="Rectangle 5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943" y="1124744"/>
            <a:ext cx="3995835" cy="255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" name="画布 233"/>
          <p:cNvGrpSpPr>
            <a:grpSpLocks noChangeAspect="1"/>
          </p:cNvGrpSpPr>
          <p:nvPr/>
        </p:nvGrpSpPr>
        <p:grpSpPr bwMode="auto">
          <a:xfrm>
            <a:off x="6932821" y="3870830"/>
            <a:ext cx="3840957" cy="1775951"/>
            <a:chOff x="2361" y="9895"/>
            <a:chExt cx="7200" cy="3329"/>
          </a:xfrm>
        </p:grpSpPr>
        <p:sp>
          <p:nvSpPr>
            <p:cNvPr id="7" name="AutoShape 8"/>
            <p:cNvSpPr>
              <a:spLocks noRot="1" noChangeAspect="1" noChangeArrowheads="1" noTextEdit="1"/>
            </p:cNvSpPr>
            <p:nvPr/>
          </p:nvSpPr>
          <p:spPr bwMode="auto">
            <a:xfrm>
              <a:off x="2361" y="9895"/>
              <a:ext cx="7200" cy="33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文本框 236"/>
            <p:cNvSpPr txBox="1">
              <a:spLocks noChangeArrowheads="1"/>
            </p:cNvSpPr>
            <p:nvPr/>
          </p:nvSpPr>
          <p:spPr bwMode="auto">
            <a:xfrm>
              <a:off x="3498" y="12647"/>
              <a:ext cx="1461" cy="4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5-24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91" name="文本框 240"/>
            <p:cNvSpPr txBox="1">
              <a:spLocks noChangeArrowheads="1"/>
            </p:cNvSpPr>
            <p:nvPr/>
          </p:nvSpPr>
          <p:spPr bwMode="auto">
            <a:xfrm>
              <a:off x="7192" y="12755"/>
              <a:ext cx="1118" cy="4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5-25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3077" name="图片 583" descr="QQ图片2018022523485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3" y="10257"/>
              <a:ext cx="2200" cy="2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图片 584" descr="QQ图片201802 2523523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7" y="9921"/>
              <a:ext cx="2223" cy="2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92" name="Rectangle 1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93" name="画布 242"/>
          <p:cNvGrpSpPr>
            <a:grpSpLocks noChangeAspect="1"/>
          </p:cNvGrpSpPr>
          <p:nvPr/>
        </p:nvGrpSpPr>
        <p:grpSpPr bwMode="auto">
          <a:xfrm>
            <a:off x="1708058" y="5085184"/>
            <a:ext cx="3145353" cy="1618733"/>
            <a:chOff x="2361" y="5448"/>
            <a:chExt cx="7200" cy="4337"/>
          </a:xfrm>
        </p:grpSpPr>
        <p:sp>
          <p:nvSpPr>
            <p:cNvPr id="7196" name="AutoShape 15"/>
            <p:cNvSpPr>
              <a:spLocks noRot="1" noChangeAspect="1" noChangeArrowheads="1" noTextEdit="1"/>
            </p:cNvSpPr>
            <p:nvPr/>
          </p:nvSpPr>
          <p:spPr bwMode="auto">
            <a:xfrm>
              <a:off x="2361" y="5448"/>
              <a:ext cx="7200" cy="4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7" name="文本框 244"/>
            <p:cNvSpPr txBox="1">
              <a:spLocks noChangeArrowheads="1"/>
            </p:cNvSpPr>
            <p:nvPr/>
          </p:nvSpPr>
          <p:spPr bwMode="auto">
            <a:xfrm>
              <a:off x="7468" y="7616"/>
              <a:ext cx="1484" cy="7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5-26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3085" name="图片 586" descr="QQ图片201802 2523 523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2" y="5572"/>
              <a:ext cx="3110" cy="3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03062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noFill/>
        <a:ln w="57150">
          <a:solidFill>
            <a:srgbClr val="FF9300"/>
          </a:solidFill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3965</TotalTime>
  <Words>4098</Words>
  <Application>Microsoft Office PowerPoint</Application>
  <PresentationFormat>自定义</PresentationFormat>
  <Paragraphs>542</Paragraphs>
  <Slides>26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Windows 用户</cp:lastModifiedBy>
  <cp:revision>798</cp:revision>
  <dcterms:modified xsi:type="dcterms:W3CDTF">2009-08-18T05:16:09Z</dcterms:modified>
</cp:coreProperties>
</file>